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32"/>
  </p:notesMasterIdLst>
  <p:sldIdLst>
    <p:sldId id="256" r:id="rId2"/>
    <p:sldId id="272" r:id="rId3"/>
    <p:sldId id="283" r:id="rId4"/>
    <p:sldId id="276" r:id="rId5"/>
    <p:sldId id="266" r:id="rId6"/>
    <p:sldId id="289" r:id="rId7"/>
    <p:sldId id="264" r:id="rId8"/>
    <p:sldId id="280" r:id="rId9"/>
    <p:sldId id="279" r:id="rId10"/>
    <p:sldId id="257" r:id="rId11"/>
    <p:sldId id="287" r:id="rId12"/>
    <p:sldId id="290" r:id="rId13"/>
    <p:sldId id="278" r:id="rId14"/>
    <p:sldId id="285" r:id="rId15"/>
    <p:sldId id="268" r:id="rId16"/>
    <p:sldId id="286" r:id="rId17"/>
    <p:sldId id="273" r:id="rId18"/>
    <p:sldId id="281" r:id="rId19"/>
    <p:sldId id="302" r:id="rId20"/>
    <p:sldId id="296" r:id="rId21"/>
    <p:sldId id="297" r:id="rId22"/>
    <p:sldId id="298" r:id="rId23"/>
    <p:sldId id="293" r:id="rId24"/>
    <p:sldId id="294" r:id="rId25"/>
    <p:sldId id="295" r:id="rId26"/>
    <p:sldId id="301" r:id="rId27"/>
    <p:sldId id="299" r:id="rId28"/>
    <p:sldId id="300" r:id="rId29"/>
    <p:sldId id="263" r:id="rId30"/>
    <p:sldId id="29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A75D5-F5B3-4324-8FBB-DDA1722CA8DD}" v="3" dt="2022-10-11T21:38:56.048"/>
    <p1510:client id="{4FB58F73-4505-4964-94D8-0A6C281A0F0A}" v="80" dt="2022-10-22T19:20:07.082"/>
    <p1510:client id="{8DE50700-4970-4D5B-A195-85242E0E3983}" v="143" dt="2022-10-22T21:39:40.003"/>
    <p1510:client id="{9B50DC36-EB59-41F7-AC1A-985E8AD927CC}" v="1" dt="2022-10-13T16:11:36.124"/>
    <p1510:client id="{BC0CD7F1-5A07-45BC-96BB-DC71506DEF73}" v="459" dt="2022-10-17T22:55:44.882"/>
    <p1510:client id="{D12FA68D-60B8-4895-A7BD-90DF5195F2E7}" v="39" dt="2022-10-25T22:17:26.857"/>
    <p1510:client id="{D6B3AB7D-4D75-42A7-8A16-01791FC9256F}" v="326" dt="2022-10-09T19:01:41.340"/>
    <p1510:client id="{DA66AF74-3B13-48C3-9C18-6CF4A92C2F3E}" v="5" dt="2022-10-11T16:20:26.022"/>
    <p1510:client id="{FEE84F34-7B3E-45DB-9000-5A2F7CA286C2}" v="563" dt="2022-10-09T00:41:02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678C6-3FDF-3647-893E-10EC76EEC4D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5F3E3-E4A3-B743-B9A9-6B71BA371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9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Lm37YWcV9dAwEAPx5p71aL2DtW3wJBzwRfMjdetcwQ/edit?usp=sharin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verizon.com/business/resources/reports/2022/dbir/2022-data-breach-investigations-report-dbir.pdf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ence-is-best/files/blob/main/translate_f.pdf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ttack.mitre.org/groups/" TargetMode="External"/><Relationship Id="rId5" Type="http://schemas.openxmlformats.org/officeDocument/2006/relationships/hyperlink" Target="https://twitter.com/jepaynemsft/status/1255991971845308416" TargetMode="External"/><Relationship Id="rId4" Type="http://schemas.openxmlformats.org/officeDocument/2006/relationships/hyperlink" Target="https://securelist.com/modern-ransomware-groups-ttps/106824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k-dPXV5k8SEtiTgi9wgxmDS0CCZQur6H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a.gov/uscert/ncas/alerts/aa22-249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a.gov/uscert/ncas/alerts/aa22-249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cisecurity.org/controls/cis-controls-list" TargetMode="External"/><Relationship Id="rId4" Type="http://schemas.openxmlformats.org/officeDocument/2006/relationships/hyperlink" Target="https://thedfirreport.com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at.com/docs/webcast/04262018-Webcast-Toxic-Waste-Removal-by-Andy-Robbins.pdf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zeronetworks/BloodHound-Tools/tree/main/Ransomulator" TargetMode="External"/><Relationship Id="rId4" Type="http://schemas.openxmlformats.org/officeDocument/2006/relationships/hyperlink" Target="https://www.youtube.com/watch?v=vga7A2tYejE&amp;t=5s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_cWWL-yyb0&amp;t=295s" TargetMode="External"/><Relationship Id="rId7" Type="http://schemas.openxmlformats.org/officeDocument/2006/relationships/hyperlink" Target="https://bnb.silverday.de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witter.com/xtremepentest/status/1502920012767580163?lang=en" TargetMode="External"/><Relationship Id="rId5" Type="http://schemas.openxmlformats.org/officeDocument/2006/relationships/hyperlink" Target="https://screencast-o-matic.com/watch/c3QIFGVOFmz" TargetMode="External"/><Relationship Id="rId4" Type="http://schemas.openxmlformats.org/officeDocument/2006/relationships/hyperlink" Target="https://twitter.com/GossiTheDog/status/1578313384298094592?s=20&amp;t=I8HGr3JHIo-7XCneXSZmOQ" TargetMode="Externa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earch.censys.io/search?resource=hosts&amp;sort=RELEVANCE&amp;per_page=25&amp;virtual_hosts=EXCLUDE&amp;q=140.142.0.0%2F16+OR+128.208.0.0%2F16+OR+128.95.0.0%2F16+OR+69.91.128.0%2F17+OR+173.250.128.0%2F17+OR+108.179.128.0%2F18+OR+108.179.128.0%2F18+OR+198.48.64.0%2F19" TargetMode="External"/><Relationship Id="rId3" Type="http://schemas.openxmlformats.org/officeDocument/2006/relationships/hyperlink" Target="https://www.cisecurity.org/insights/blog/end-of-support-software-report-list" TargetMode="External"/><Relationship Id="rId7" Type="http://schemas.openxmlformats.org/officeDocument/2006/relationships/hyperlink" Target="https://www.shodan.io/search?query=asn%3Aas14221%2Cas73%2Cas64247%2Cas22972%2Cas101" TargetMode="External"/><Relationship Id="rId12" Type="http://schemas.openxmlformats.org/officeDocument/2006/relationships/hyperlink" Target="https://www.cisecurity.org/terms-and-conditions-table-of-contents/cis-endpoint-security-services-via-crowdstrik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rebsonsecurity.com/category/patches/" TargetMode="External"/><Relationship Id="rId11" Type="http://schemas.openxmlformats.org/officeDocument/2006/relationships/hyperlink" Target="https://www.majorgeeks.com/content/page/how_to_enable_or_disable_windows_defender_exploit_guard_controlled_folder_access.html" TargetMode="External"/><Relationship Id="rId5" Type="http://schemas.openxmlformats.org/officeDocument/2006/relationships/hyperlink" Target="https://bluepurple.substack.com/" TargetMode="External"/><Relationship Id="rId10" Type="http://schemas.openxmlformats.org/officeDocument/2006/relationships/hyperlink" Target="https://github.com/FuzzySecurity/WWHF-WayWest-2022/tree/fba2475d2f8dc7b7999cc5994ac340ca1db62090" TargetMode="External"/><Relationship Id="rId4" Type="http://schemas.openxmlformats.org/officeDocument/2006/relationships/hyperlink" Target="https://www.cisa.gov/uscert/ncas/bulletins/sb22-234" TargetMode="External"/><Relationship Id="rId9" Type="http://schemas.openxmlformats.org/officeDocument/2006/relationships/hyperlink" Target="https://holisticinfosec.blogspot.com/2016/12/the-dfir-hierarchy-of-needs-critical.html" TargetMode="Externa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earch.censys.io/search?resource=hosts&amp;sort=RELEVANCE&amp;per_page=25&amp;virtual_hosts=EXCLUDE&amp;q=140.142.0.0%2F16+OR+128.208.0.0%2F16+OR+128.95.0.0%2F16+OR+69.91.128.0%2F17+OR+173.250.128.0%2F17+OR+108.179.128.0%2F18+OR+108.179.128.0%2F18+OR+198.48.64.0%2F19" TargetMode="External"/><Relationship Id="rId3" Type="http://schemas.openxmlformats.org/officeDocument/2006/relationships/hyperlink" Target="https://www.cisecurity.org/insights/blog/end-of-support-software-report-list" TargetMode="External"/><Relationship Id="rId7" Type="http://schemas.openxmlformats.org/officeDocument/2006/relationships/hyperlink" Target="https://www.shodan.io/search?query=asn%3Aas14221%2Cas73%2Cas64247%2Cas22972%2Cas101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luepurple.substack.com/" TargetMode="External"/><Relationship Id="rId5" Type="http://schemas.openxmlformats.org/officeDocument/2006/relationships/hyperlink" Target="https://www.cisa.gov/uscert/ncas/bulletins/sb22-234" TargetMode="External"/><Relationship Id="rId4" Type="http://schemas.openxmlformats.org/officeDocument/2006/relationships/hyperlink" Target="https://krebsonsecurity.com/category/patches/" TargetMode="External"/><Relationship Id="rId9" Type="http://schemas.openxmlformats.org/officeDocument/2006/relationships/hyperlink" Target="https://holisticinfosec.blogspot.com/2016/12/the-dfir-hierarchy-of-needs-critical.html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cypak.com/resources/pp-blog/windows-update-busines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a.gov/uscert/ncas/current-activity/2022/02/18/cisa-compiles-free-cybersecurity-services-and-tools-networ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space.us/support/help/secured-windows-server-checklis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munity.chocolatey.org/packages/KB3063858#install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12six.org/essentials-series-resources-2022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rive.google.com/file/d/1V_pWGdnLVFJ7bUhJZenRQcLhTeYH-M96/view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cast-o-matic.com/watch/c3Qv34VtipM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mJnmXBrU1ao&amp;t=217s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dfirreport.com/2022/08/08/bumblebee-roasts-its-way-to-domain-admin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src.nist.gov/projects/ransomware-protection-and-response" TargetMode="External"/><Relationship Id="rId3" Type="http://schemas.openxmlformats.org/officeDocument/2006/relationships/hyperlink" Target="https://learn.microsoft.com/en-us/services-hub/unified/health/getting-started-adsecurity" TargetMode="External"/><Relationship Id="rId7" Type="http://schemas.openxmlformats.org/officeDocument/2006/relationships/hyperlink" Target="https://www.blackhillsinfosec.com/tag/active-directory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mperis.com/solutions/uncover-active-directory-attack-paths/" TargetMode="External"/><Relationship Id="rId5" Type="http://schemas.openxmlformats.org/officeDocument/2006/relationships/hyperlink" Target="https://posts.specterops.io/attacking-azure-azure-ad-and-introducing-powerzure-ca70b330511a" TargetMode="External"/><Relationship Id="rId4" Type="http://schemas.openxmlformats.org/officeDocument/2006/relationships/hyperlink" Target="https://www.hub.trimarcsecurity.com/post/securing-active-directory-performing-an-active-directory-security-review" TargetMode="External"/><Relationship Id="rId9" Type="http://schemas.openxmlformats.org/officeDocument/2006/relationships/hyperlink" Target="https://github.com/cisagov/cset/releases/tag/v10.3.0.0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CSRC/media/Projects/ransomware-protection-and-response/documents/NIST_Ransomware_Tips_and_Tactics_Infographic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ia.cisecurity.org/?next=/dashboard/" TargetMode="External"/><Relationship Id="rId4" Type="http://schemas.openxmlformats.org/officeDocument/2006/relationships/hyperlink" Target="https://github.com/cisagov/cset/releases/tag/v10.3.0.0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ANSInstitute/status/1263825718024310784/photo/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asn%3Aas14221%2Cas73%2Cas64247%2Cas22972%2Cas101" TargetMode="External"/><Relationship Id="rId3" Type="http://schemas.openxmlformats.org/officeDocument/2006/relationships/hyperlink" Target="https://itconnect.uw.edu/uware/sophos-central/" TargetMode="External"/><Relationship Id="rId7" Type="http://schemas.openxmlformats.org/officeDocument/2006/relationships/hyperlink" Target="https://bluepurple.substack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isa.gov/uscert/ncas/bulletins/sb22-234" TargetMode="External"/><Relationship Id="rId11" Type="http://schemas.openxmlformats.org/officeDocument/2006/relationships/hyperlink" Target="https://github.com/FuzzySecurity/WWHF-WayWest-2022/tree/fba2475d2f8dc7b7999cc5994ac340ca1db62090" TargetMode="External"/><Relationship Id="rId5" Type="http://schemas.openxmlformats.org/officeDocument/2006/relationships/hyperlink" Target="https://krebsonsecurity.com/category/patches/" TargetMode="External"/><Relationship Id="rId10" Type="http://schemas.openxmlformats.org/officeDocument/2006/relationships/hyperlink" Target="https://holisticinfosec.blogspot.com/2016/12/the-dfir-hierarchy-of-needs-critical.html" TargetMode="External"/><Relationship Id="rId4" Type="http://schemas.openxmlformats.org/officeDocument/2006/relationships/hyperlink" Target="https://www.cisecurity.org/insights/blog/end-of-support-software-report-list" TargetMode="External"/><Relationship Id="rId9" Type="http://schemas.openxmlformats.org/officeDocument/2006/relationships/hyperlink" Target="https://search.censys.io/search?resource=hosts&amp;sort=RELEVANCE&amp;per_page=25&amp;virtual_hosts=EXCLUDE&amp;q=140.142.0.0%2F16+OR+128.208.0.0%2F16+OR+128.95.0.0%2F16+OR+69.91.128.0%2F17+OR+173.250.128.0%2F17+OR+108.179.128.0%2F18+OR+108.179.128.0%2F18+OR+198.48.64.0%2F1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pcuse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 panose="020F0502020204030204"/>
              </a:rPr>
              <a:t>Spreadsheet of Tools/Projects:</a:t>
            </a:r>
          </a:p>
          <a:p>
            <a:r>
              <a:rPr lang="en-US">
                <a:hlinkClick r:id="rId3"/>
              </a:rPr>
              <a:t>https://docs.google.com/spreadsheets/d/1PLm37YWcV9dAwEAPx5p71aL2DtW3wJBzwRfMjdetcwQ/edit?usp=sharing</a:t>
            </a:r>
            <a:endParaRPr lang="en-US">
              <a:cs typeface="Calibri" panose="020F0502020204030204"/>
              <a:hlinkClick r:id="rId3"/>
            </a:endParaRP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Verizon DBIR: </a:t>
            </a:r>
            <a:r>
              <a:rPr lang="en-US">
                <a:hlinkClick r:id="rId4"/>
              </a:rPr>
              <a:t>2022-data-breach-investigations-report-dbir.pdf (verizon.com)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0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files/translate_f.pdf at main · silence-is-best/files (github.com)</a:t>
            </a:r>
            <a:endParaRPr lang="en-US"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https://tinyurl.com/NSRan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>
                <a:hlinkClick r:id="rId4"/>
              </a:rPr>
              <a:t>The hateful eight: Kaspersky’s guide to modern ransomware groups’ TTPs | Securelist</a:t>
            </a:r>
            <a:endParaRPr lang="en-US" dirty="0"/>
          </a:p>
          <a:p>
            <a:endParaRPr lang="en-US"/>
          </a:p>
          <a:p>
            <a:r>
              <a:rPr lang="en-US" dirty="0"/>
              <a:t>Jessica from Microsoft (IR at the time):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hlinkClick r:id="rId5"/>
              </a:rPr>
              <a:t>https://twitter.com/jepaynemsft/status/1255991971845308416</a:t>
            </a:r>
            <a:endParaRPr lang="en-US" dirty="0">
              <a:cs typeface="Calibri"/>
              <a:hlinkClick r:id="rId5"/>
            </a:endParaRPr>
          </a:p>
          <a:p>
            <a:endParaRPr lang="en-US">
              <a:cs typeface="Calibri"/>
            </a:endParaRPr>
          </a:p>
          <a:p>
            <a:r>
              <a:rPr lang="en-US" dirty="0">
                <a:hlinkClick r:id="rId6"/>
              </a:rPr>
              <a:t>https://attack.mitre.org/groups/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70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TrustedSec</a:t>
            </a:r>
            <a:r>
              <a:rPr lang="en-US"/>
              <a:t> -</a:t>
            </a:r>
            <a:r>
              <a:rPr lang="en-US" b="0" i="0">
                <a:effectLst/>
                <a:latin typeface="Roboto" panose="02000000000000000000" pitchFamily="2" charset="0"/>
                <a:hlinkClick r:id="rId3"/>
              </a:rPr>
              <a:t>Back to the Basics of Security Practices</a:t>
            </a:r>
            <a:endParaRPr lang="en-US"/>
          </a:p>
          <a:p>
            <a:r>
              <a:rPr lang="en-US"/>
              <a:t>https://www.youtube.com/watch?v=dJT2pVNAbfA&amp;list=PLk-dPXV5k8SEtiTgi9wgxmDS0CCZQur6H</a:t>
            </a:r>
          </a:p>
          <a:p>
            <a:endParaRPr lang="en-US"/>
          </a:p>
          <a:p>
            <a:r>
              <a:rPr lang="en-US" b="1" err="1"/>
              <a:t>PingCastle</a:t>
            </a:r>
            <a:r>
              <a:rPr lang="en-US" b="1"/>
              <a:t> AD Assessment</a:t>
            </a:r>
          </a:p>
          <a:p>
            <a:r>
              <a:rPr lang="en-US"/>
              <a:t>https://www.pingcastle.com/download/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Active Directory On-Demand Assessment</a:t>
            </a:r>
            <a:endParaRPr lang="en-US"/>
          </a:p>
          <a:p>
            <a:r>
              <a:rPr lang="en-US"/>
              <a:t>https://learn.microsoft.com/en-us/services-hub/health/getting-started-ad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97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https://grizzly-dibble-cdb.notion.site/BloodHound-Active-Directory-8771c2bd8f11403cbd108b83d97f3053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4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>
              <a:hlinkClick r:id="rId3"/>
            </a:endParaRPr>
          </a:p>
          <a:p>
            <a:r>
              <a:rPr lang="en-US" u="sng">
                <a:cs typeface="Calibri"/>
              </a:rPr>
              <a:t>https://thedfirreport.com/</a:t>
            </a:r>
          </a:p>
          <a:p>
            <a:endParaRPr lang="en-US" u="sng">
              <a:hlinkClick r:id="rId3"/>
            </a:endParaRPr>
          </a:p>
          <a:p>
            <a:r>
              <a:rPr lang="en-US" u="sng">
                <a:hlinkClick r:id="rId3"/>
              </a:rPr>
              <a:t>Brute Ratel: </a:t>
            </a:r>
          </a:p>
          <a:p>
            <a:r>
              <a:rPr lang="en-US" u="sng">
                <a:hlinkClick r:id="rId3"/>
              </a:rPr>
              <a:t>https://www.youtube.com/watch?v=hAHkJSPCc2A</a:t>
            </a:r>
          </a:p>
          <a:p>
            <a:endParaRPr lang="en-US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89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>
              <a:hlinkClick r:id="rId3"/>
            </a:endParaRPr>
          </a:p>
          <a:p>
            <a:r>
              <a:rPr lang="en-US" u="sng">
                <a:hlinkClick r:id="rId3"/>
              </a:rPr>
              <a:t>https://grizzly-dibble-cdb.notion.site/Central-Logging-with-Wazuh-278119388a16411e9cf2ae6ba39a90c8</a:t>
            </a:r>
          </a:p>
          <a:p>
            <a:endParaRPr lang="en-US" u="sng">
              <a:hlinkClick r:id="rId3"/>
            </a:endParaRPr>
          </a:p>
          <a:p>
            <a:r>
              <a:rPr lang="en-US">
                <a:hlinkClick r:id="rId4"/>
              </a:rPr>
              <a:t>The DFIR Report – Real Intrusions by Real Attackers, The Truth Behind the Intrusion</a:t>
            </a:r>
            <a:endParaRPr lang="en-US" u="sng">
              <a:hlinkClick r:id="rId3"/>
            </a:endParaRPr>
          </a:p>
          <a:p>
            <a:endParaRPr lang="en-US" u="sng">
              <a:cs typeface="Calibri"/>
            </a:endParaRPr>
          </a:p>
          <a:p>
            <a:r>
              <a:rPr lang="en-US">
                <a:cs typeface="Calibri"/>
              </a:rPr>
              <a:t>Sept 6th</a:t>
            </a:r>
          </a:p>
          <a:p>
            <a:r>
              <a:rPr lang="en-US"/>
              <a:t>Over the past several years, the education sector, especially kindergarten through twelfth grade (K-12) institutions, have been a frequent target of ransomware attacks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hlinkClick r:id="rId5"/>
              </a:rPr>
              <a:t>The 18 CIS Critical Security Controls (cisecurity.org)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Exchange and </a:t>
            </a:r>
            <a:r>
              <a:rPr lang="en-US" dirty="0" err="1">
                <a:cs typeface="Calibri"/>
              </a:rPr>
              <a:t>BloodHound</a:t>
            </a:r>
            <a:r>
              <a:rPr lang="en-US" dirty="0">
                <a:cs typeface="Calibri"/>
              </a:rPr>
              <a:t> maps...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04262018-Webcast-Toxic-Waste-Removal-by-Andy-Robbins.pdf (blackhat.com)</a:t>
            </a:r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AD Mitigations: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https://www.youtube.com/watch?v=vga7A2tYejE&amp;t=5s</a:t>
            </a:r>
            <a:endParaRPr lang="en-US" b="1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Simulate Ransomware: </a:t>
            </a:r>
            <a:r>
              <a:rPr lang="en-US" dirty="0" err="1"/>
              <a:t>sudo</a:t>
            </a:r>
            <a:r>
              <a:rPr lang="en-US" dirty="0"/>
              <a:t> git clone </a:t>
            </a:r>
            <a:r>
              <a:rPr lang="en-US" dirty="0">
                <a:hlinkClick r:id="rId5"/>
              </a:rPr>
              <a:t>https://github.com/zeronetworks/BloodHound-Tools/tree/main/Ransomulator</a:t>
            </a:r>
            <a:r>
              <a:rPr lang="en-US" dirty="0"/>
              <a:t>
sudo apt-update
</a:t>
            </a:r>
            <a:r>
              <a:rPr lang="en-US" dirty="0" err="1"/>
              <a:t>sudo</a:t>
            </a:r>
            <a:r>
              <a:rPr lang="en-US" dirty="0"/>
              <a:t> apt-upgrade
</a:t>
            </a:r>
            <a:r>
              <a:rPr lang="en-US" dirty="0" err="1"/>
              <a:t>sudo</a:t>
            </a:r>
            <a:r>
              <a:rPr lang="en-US" dirty="0"/>
              <a:t> apt-get install python3-pip
</a:t>
            </a:r>
            <a:r>
              <a:rPr lang="en-US" dirty="0" err="1"/>
              <a:t>sudo</a:t>
            </a:r>
            <a:r>
              <a:rPr lang="en-US" dirty="0"/>
              <a:t> apt-cache </a:t>
            </a:r>
            <a:r>
              <a:rPr lang="en-US" dirty="0" err="1"/>
              <a:t>madison</a:t>
            </a:r>
            <a:r>
              <a:rPr lang="en-US" dirty="0"/>
              <a:t> neo4j
python3 -m pip install neo4j
python3 -m pip install neo4j-driver
pip3 install </a:t>
            </a:r>
            <a:r>
              <a:rPr lang="en-US" dirty="0" err="1"/>
              <a:t>cornershot</a:t>
            </a:r>
            <a:r>
              <a:rPr lang="en-US" dirty="0"/>
              <a:t>
</a:t>
            </a:r>
            <a:r>
              <a:rPr lang="en-US" dirty="0" err="1"/>
              <a:t>root@kali</a:t>
            </a:r>
            <a:r>
              <a:rPr lang="en-US" dirty="0"/>
              <a:t>:~/Downloads/BloodHound-linux-x64/</a:t>
            </a:r>
            <a:r>
              <a:rPr lang="en-US" dirty="0" err="1"/>
              <a:t>BloodHound</a:t>
            </a:r>
            <a:r>
              <a:rPr lang="en-US" dirty="0"/>
              <a:t>-Tools/
python3 ransomulator.py -p </a:t>
            </a:r>
            <a:r>
              <a:rPr lang="en-US" dirty="0" err="1"/>
              <a:t>BloodHound</a:t>
            </a:r>
            <a:endParaRPr lang="en-US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51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(19) Detecting Responder via LLMNR Honey Tasks on User Workstations – YouTube</a:t>
            </a:r>
            <a:endParaRPr lang="en-US" dirty="0"/>
          </a:p>
          <a:p>
            <a:endParaRPr lang="en-US"/>
          </a:p>
          <a:p>
            <a:r>
              <a:rPr lang="en-US" dirty="0"/>
              <a:t>https://www.youtube.com/watch?v=h_cWWL-yyb0&amp;t=295s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>
                <a:cs typeface="Calibri"/>
              </a:rPr>
              <a:t>Twitter Defender: </a:t>
            </a:r>
            <a:r>
              <a:rPr lang="en-US" dirty="0">
                <a:hlinkClick r:id="rId4"/>
              </a:rPr>
              <a:t>https://twitter.com/GossiTheDog/status/1578313384298094592?s=20&amp;t=I8HGr3JHIo-7XCneXSZmOQ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Me using </a:t>
            </a:r>
            <a:r>
              <a:rPr lang="en-US" dirty="0" err="1">
                <a:cs typeface="Calibri" panose="020F0502020204030204"/>
              </a:rPr>
              <a:t>Impacket</a:t>
            </a:r>
            <a:r>
              <a:rPr lang="en-US" dirty="0">
                <a:cs typeface="Calibri" panose="020F0502020204030204"/>
              </a:rPr>
              <a:t>: </a:t>
            </a:r>
            <a:r>
              <a:rPr lang="en-US" dirty="0">
                <a:hlinkClick r:id="rId5"/>
              </a:rPr>
              <a:t>https://screencast-o-matic.com/watch/c3QIFGVOFmz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Hacker Methodology handbook</a:t>
            </a:r>
            <a:endParaRPr lang="en-US" dirty="0"/>
          </a:p>
          <a:p>
            <a:r>
              <a:rPr lang="en-US" dirty="0">
                <a:hlinkClick r:id="rId6"/>
              </a:rPr>
              <a:t>TRÄW🤟 on Twitter: "6. "Hacker Methodology Handbook" by Thomas Bobeck https://t.co/LbFW8LmgOP" / Twitter</a:t>
            </a:r>
            <a:endParaRPr lang="en-US"/>
          </a:p>
          <a:p>
            <a:endParaRPr lang="en-US" dirty="0"/>
          </a:p>
          <a:p>
            <a:r>
              <a:rPr lang="en-US" dirty="0"/>
              <a:t>Twitter API:</a:t>
            </a:r>
            <a:endParaRPr lang="en-US" dirty="0">
              <a:cs typeface="Calibri"/>
            </a:endParaRPr>
          </a:p>
          <a:p>
            <a:r>
              <a:rPr lang="en-US" dirty="0"/>
              <a:t>https://screencast-o-matic.com/watch/c3QFqHVOwRy</a:t>
            </a:r>
            <a:endParaRPr lang="en-US" dirty="0"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Twitter </a:t>
            </a:r>
            <a:r>
              <a:rPr lang="en-US" dirty="0" err="1"/>
              <a:t>Pentester</a:t>
            </a:r>
            <a:r>
              <a:rPr lang="en-US" dirty="0"/>
              <a:t>/Red Teamer:</a:t>
            </a:r>
            <a:endParaRPr lang="en-US" dirty="0">
              <a:cs typeface="Calibri"/>
            </a:endParaRPr>
          </a:p>
          <a:p>
            <a:r>
              <a:rPr lang="en-US" dirty="0"/>
              <a:t>https://twitter.com/n00py1/status/1577045510036557824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Responder:</a:t>
            </a:r>
            <a:endParaRPr lang="en-US" dirty="0">
              <a:cs typeface="Calibri"/>
            </a:endParaRPr>
          </a:p>
          <a:p>
            <a:r>
              <a:rPr lang="en-US" dirty="0"/>
              <a:t>https://screencast-o-matic.com/watch/cqiveFOp0E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/>
              <a:t>Slack to Responder:</a:t>
            </a:r>
            <a:endParaRPr lang="en-US" dirty="0">
              <a:cs typeface="Calibri"/>
            </a:endParaRPr>
          </a:p>
          <a:p>
            <a:r>
              <a:rPr lang="en-US" dirty="0"/>
              <a:t>https://screencast-o-matic.com/watch/cYfV024AGF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 err="1">
                <a:cs typeface="Calibri" panose="020F0502020204030204"/>
              </a:rPr>
              <a:t>TableTop</a:t>
            </a:r>
            <a:r>
              <a:rPr lang="en-US" dirty="0">
                <a:cs typeface="Calibri" panose="020F0502020204030204"/>
              </a:rPr>
              <a:t> Exercise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dirty="0">
                <a:hlinkClick r:id="rId7"/>
              </a:rPr>
              <a:t>https://bnb.silverday.de/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15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End-of-Support Software Report List (cisecurity.org)</a:t>
            </a:r>
          </a:p>
          <a:p>
            <a:endParaRPr lang="en-US"/>
          </a:p>
          <a:p>
            <a:r>
              <a:rPr lang="en-US">
                <a:hlinkClick r:id="rId4"/>
              </a:rPr>
              <a:t>Vulnerability Summary for the Week of August 15, 2022 | CISA</a:t>
            </a:r>
            <a:endParaRPr lang="en-US">
              <a:cs typeface="Calibri"/>
              <a:hlinkClick r:id="rId4"/>
            </a:endParaRPr>
          </a:p>
          <a:p>
            <a:endParaRPr lang="en-US"/>
          </a:p>
          <a:p>
            <a:r>
              <a:rPr lang="en-US">
                <a:hlinkClick r:id="rId5"/>
              </a:rPr>
              <a:t>Cyber </a:t>
            </a:r>
            <a:r>
              <a:rPr lang="en-US" err="1">
                <a:hlinkClick r:id="rId5"/>
              </a:rPr>
              <a:t>Defence</a:t>
            </a:r>
            <a:r>
              <a:rPr lang="en-US">
                <a:hlinkClick r:id="rId5"/>
              </a:rPr>
              <a:t> News for Blue &amp; Purple Teams | Ollie | </a:t>
            </a:r>
            <a:r>
              <a:rPr lang="en-US" err="1">
                <a:hlinkClick r:id="rId5"/>
              </a:rPr>
              <a:t>Substack</a:t>
            </a:r>
            <a:endParaRPr lang="en-US">
              <a:cs typeface="Calibri"/>
              <a:hlinkClick r:id="rId5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hlinkClick r:id="rId6"/>
              </a:rPr>
              <a:t>Time to Patch – Krebs on Security</a:t>
            </a:r>
            <a:endParaRPr lang="en-US">
              <a:cs typeface="Calibri"/>
              <a:hlinkClick r:id="rId6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err="1"/>
              <a:t>Whats</a:t>
            </a:r>
            <a:r>
              <a:rPr lang="en-US"/>
              <a:t> </a:t>
            </a:r>
            <a:r>
              <a:rPr lang="en-US">
                <a:hlinkClick r:id="rId7"/>
              </a:rPr>
              <a:t>Shodan</a:t>
            </a:r>
            <a:r>
              <a:rPr lang="en-US"/>
              <a:t> or </a:t>
            </a:r>
            <a:r>
              <a:rPr lang="en-US">
                <a:hlinkClick r:id="rId8"/>
              </a:rPr>
              <a:t>Censys.io</a:t>
            </a:r>
            <a:r>
              <a:rPr lang="en-US"/>
              <a:t> look like for your Public IPs? 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hlinkClick r:id="rId9"/>
              </a:rPr>
              <a:t>https://holisticinfosec.blogspot.com/2016/12/the-dfir-hierarchy-of-needs-critical.html</a:t>
            </a:r>
            <a:endParaRPr lang="en-US">
              <a:cs typeface="Calibri"/>
              <a:hlinkClick r:id="rId9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hlinkClick r:id="rId10"/>
              </a:rPr>
              <a:t>FuzzySecurity</a:t>
            </a:r>
            <a:r>
              <a:rPr lang="en-US">
                <a:hlinkClick r:id="rId10"/>
              </a:rPr>
              <a:t>/WWHF-WayWest-2022 at fba2475d2f8dc7b7999cc5994ac340ca1db62090 (github.com)</a:t>
            </a:r>
            <a:endParaRPr lang="en-US"/>
          </a:p>
          <a:p>
            <a:r>
              <a:rPr lang="en-US">
                <a:cs typeface="Calibri"/>
              </a:rPr>
              <a:t>Win update;</a:t>
            </a:r>
          </a:p>
          <a:p>
            <a:r>
              <a:rPr lang="en-US" err="1">
                <a:cs typeface="Calibri"/>
              </a:rPr>
              <a:t>Winget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Chocolatey</a:t>
            </a:r>
          </a:p>
          <a:p>
            <a:r>
              <a:rPr lang="en-US">
                <a:hlinkClick r:id="rId11"/>
              </a:rPr>
              <a:t>How to Enable or Disable Ransomware Protection in Windows 10 &amp; 11 - </a:t>
            </a:r>
            <a:r>
              <a:rPr lang="en-US" err="1">
                <a:hlinkClick r:id="rId11"/>
              </a:rPr>
              <a:t>MajorGeeks</a:t>
            </a:r>
            <a:endParaRPr lang="en-US"/>
          </a:p>
          <a:p>
            <a:r>
              <a:rPr lang="en-US">
                <a:hlinkClick r:id="rId12"/>
              </a:rPr>
              <a:t>CIS Endpoint Security Services via CrowdStrike Terms &amp; Conditions (cisecurity.org)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35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ASSUME EMAIL FILTERS...  </a:t>
            </a:r>
            <a:r>
              <a:rPr lang="en-US" dirty="0" err="1">
                <a:cs typeface="Calibri"/>
              </a:rPr>
              <a:t>ProofPoint</a:t>
            </a:r>
            <a:r>
              <a:rPr lang="en-US" dirty="0">
                <a:cs typeface="Calibri"/>
              </a:rPr>
              <a:t> etc.</a:t>
            </a:r>
          </a:p>
          <a:p>
            <a:r>
              <a:rPr lang="en-US" dirty="0">
                <a:cs typeface="Calibri"/>
              </a:rPr>
              <a:t>Assumes Exchange fixed.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@_wald0 azure </a:t>
            </a:r>
            <a:r>
              <a:rPr lang="en-US" dirty="0" err="1">
                <a:ea typeface="Calibri"/>
                <a:cs typeface="Calibri"/>
              </a:rPr>
              <a:t>github</a:t>
            </a:r>
            <a:endParaRPr lang="en-US" dirty="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>
                <a:hlinkClick r:id="rId3"/>
              </a:rPr>
              <a:t>End-of-Support Software Report List (cisecurity.org)</a:t>
            </a:r>
            <a:endParaRPr lang="en-US" dirty="0"/>
          </a:p>
          <a:p>
            <a:endParaRPr lang="en-US"/>
          </a:p>
          <a:p>
            <a:r>
              <a:rPr lang="en-US" dirty="0">
                <a:hlinkClick r:id="rId4"/>
              </a:rPr>
              <a:t>Time to Patch – Krebs on Security  </a:t>
            </a:r>
            <a:endParaRPr lang="en-US" dirty="0"/>
          </a:p>
          <a:p>
            <a:r>
              <a:rPr lang="en-US" dirty="0">
                <a:cs typeface="Calibri"/>
              </a:rPr>
              <a:t>Maybe look at Winget, </a:t>
            </a:r>
            <a:r>
              <a:rPr lang="en-US" dirty="0" err="1">
                <a:cs typeface="Calibri"/>
              </a:rPr>
              <a:t>AutoUpdate</a:t>
            </a:r>
            <a:r>
              <a:rPr lang="en-US" dirty="0">
                <a:cs typeface="Calibri"/>
              </a:rPr>
              <a:t> Windows, Ansible, </a:t>
            </a:r>
            <a:r>
              <a:rPr lang="en-US" dirty="0" err="1">
                <a:cs typeface="Calibri"/>
              </a:rPr>
              <a:t>Chocolatley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AutoPatch</a:t>
            </a:r>
            <a:r>
              <a:rPr lang="en-US" dirty="0">
                <a:cs typeface="Calibri"/>
              </a:rPr>
              <a:t> via Azure tenant/</a:t>
            </a:r>
            <a:r>
              <a:rPr lang="en-US" dirty="0" err="1">
                <a:cs typeface="Calibri"/>
              </a:rPr>
              <a:t>inTune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r>
              <a:rPr lang="en-US" dirty="0">
                <a:hlinkClick r:id="rId5"/>
              </a:rPr>
              <a:t>Vulnerability Summary for the Week of August 15, 2022 | CISA</a:t>
            </a:r>
            <a:endParaRPr lang="en-US" dirty="0">
              <a:cs typeface="Calibri"/>
              <a:hlinkClick r:id="rId5"/>
            </a:endParaRPr>
          </a:p>
          <a:p>
            <a:endParaRPr lang="en-US"/>
          </a:p>
          <a:p>
            <a:r>
              <a:rPr lang="en-US" dirty="0">
                <a:hlinkClick r:id="rId6"/>
              </a:rPr>
              <a:t>Cyber Defence News for Blue &amp; Purple Teams | Ollie | Substack</a:t>
            </a:r>
            <a:endParaRPr lang="en-US" dirty="0">
              <a:cs typeface="Calibri"/>
              <a:hlinkClick r:id="rId6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 err="1"/>
              <a:t>Whats</a:t>
            </a:r>
            <a:r>
              <a:rPr lang="en-US" dirty="0"/>
              <a:t> </a:t>
            </a:r>
            <a:r>
              <a:rPr lang="en-US" dirty="0">
                <a:hlinkClick r:id="rId7"/>
              </a:rPr>
              <a:t>Shodan</a:t>
            </a:r>
            <a:r>
              <a:rPr lang="en-US" dirty="0"/>
              <a:t> or </a:t>
            </a:r>
            <a:r>
              <a:rPr lang="en-US" dirty="0">
                <a:hlinkClick r:id="rId8"/>
              </a:rPr>
              <a:t>Censys.io</a:t>
            </a:r>
            <a:r>
              <a:rPr lang="en-US" dirty="0"/>
              <a:t> look like for your Public IPs? 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r>
              <a:rPr lang="en-US" dirty="0">
                <a:hlinkClick r:id="rId9"/>
              </a:rPr>
              <a:t>https://holisticinfosec.blogspot.com/2016/12/the-dfir-hierarchy-of-needs-critical.html</a:t>
            </a:r>
            <a:endParaRPr lang="en-US" dirty="0">
              <a:cs typeface="Calibri"/>
              <a:hlinkClick r:id="rId9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5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https://www.policypak.com/resources/pp-blog/windows-update-business/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6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Example of Disclaimer: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CISA Compiles Free Cybersecurity Services and Tools for Network Defenders | CISA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This is not a comprehensive list of things...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06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https://serverspace.us/support/help/secured-windows-server-checklist/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hlinkClick r:id="rId4"/>
              </a:rPr>
              <a:t>https://community.chocolatey.org/packages/KB3063858#install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https://www.k12six.org/essentials-series-resources-2022</a:t>
            </a:r>
          </a:p>
          <a:p>
            <a:r>
              <a:rPr lang="en-US" dirty="0">
                <a:hlinkClick r:id="rId4"/>
              </a:rPr>
              <a:t>K12SIX-SETDA-K12CybersecurityFrameworks.pdf - Google Drive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70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OnedriveRansomRecovery</a:t>
            </a:r>
            <a:endParaRPr lang="en-US" dirty="0" err="1"/>
          </a:p>
          <a:p>
            <a:r>
              <a:rPr lang="en-US" dirty="0">
                <a:hlinkClick r:id="rId3"/>
              </a:rPr>
              <a:t>https://screencast-o-matic.com/watch/c3Qv34VtipM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Azure ARC (Automate updates):</a:t>
            </a:r>
          </a:p>
          <a:p>
            <a:r>
              <a:rPr lang="en-US" dirty="0">
                <a:hlinkClick r:id="rId4"/>
              </a:rPr>
              <a:t>(248) Use Microsoft Azure monitoring, security, and update services anywhere - YouTube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97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https://thedfirreport.com/2022/08/08/bumblebee-roasts-its-way-to-domain-admin/</a:t>
            </a:r>
            <a:r>
              <a:rPr lang="en-US" dirty="0"/>
              <a:t> 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18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" action="ppaction://noaction"/>
              </a:rPr>
              <a:t>OneDrive access for slides and other stuff: https://tinyurl.com/JesseShare</a:t>
            </a:r>
          </a:p>
          <a:p>
            <a:endParaRPr lang="en-US" dirty="0"/>
          </a:p>
          <a:p>
            <a:r>
              <a:rPr lang="en-US"/>
              <a:t>MSFT AD Assessment</a:t>
            </a:r>
          </a:p>
          <a:p>
            <a:r>
              <a:rPr lang="en-US" dirty="0">
                <a:hlinkClick r:id="rId3"/>
              </a:rPr>
              <a:t>https://learn.microsoft.com/en-us/services-hub/unified/health/getting-started-adsecurity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Trimarc</a:t>
            </a:r>
            <a:endParaRPr lang="en-US">
              <a:cs typeface="Calibri"/>
            </a:endParaRPr>
          </a:p>
          <a:p>
            <a:r>
              <a:rPr lang="en-US" dirty="0">
                <a:hlinkClick r:id="rId4"/>
              </a:rPr>
              <a:t>https://www.hub.trimarcsecurity.com/post/securing-active-directory-performing-an-active-directory-security-review</a:t>
            </a:r>
            <a:endParaRPr lang="en-US"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SpecterOps</a:t>
            </a:r>
            <a:endParaRPr lang="en-US" dirty="0" err="1"/>
          </a:p>
          <a:p>
            <a:r>
              <a:rPr lang="en-US" dirty="0">
                <a:hlinkClick r:id="rId5"/>
              </a:rPr>
              <a:t>https://posts.specterops.io/attacking-azure-azure-ad-and-introducing-powerzure-ca70b330511a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Semperis</a:t>
            </a:r>
            <a:endParaRPr lang="en-US" dirty="0" err="1"/>
          </a:p>
          <a:p>
            <a:r>
              <a:rPr lang="en-US" dirty="0">
                <a:hlinkClick r:id="rId6"/>
              </a:rPr>
              <a:t>https://www.semperis.com/solutions/uncover-active-directory-attack-paths/</a:t>
            </a:r>
            <a:endParaRPr lang="en-US"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BlackHIllsInfosec</a:t>
            </a:r>
          </a:p>
          <a:p>
            <a:r>
              <a:rPr lang="en-US" dirty="0">
                <a:hlinkClick r:id="rId7"/>
              </a:rPr>
              <a:t>https://www.blackhillsinfosec.com/tag/active-directory/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PingCastle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PurpleKnight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BloodHound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GoodHound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>
                <a:cs typeface="Calibri"/>
              </a:rPr>
              <a:t>CISA </a:t>
            </a:r>
          </a:p>
          <a:p>
            <a:r>
              <a:rPr lang="en-US" dirty="0">
                <a:hlinkClick r:id="rId8"/>
              </a:rPr>
              <a:t>https://csrc.nist.gov/projects/ransomware-protection-and-response</a:t>
            </a:r>
            <a:endParaRPr lang="en-US"/>
          </a:p>
          <a:p>
            <a:r>
              <a:rPr lang="en-US" dirty="0">
                <a:cs typeface="Calibri"/>
              </a:rPr>
              <a:t>Take assessment: </a:t>
            </a:r>
            <a:r>
              <a:rPr lang="en-US" dirty="0">
                <a:hlinkClick r:id="rId9"/>
              </a:rPr>
              <a:t>https://github.com/cisagov/cset/releases/tag/v10.3.0.0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72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Tips and Tactics: Ransomware (nist.gov)</a:t>
            </a:r>
            <a:endParaRPr lang="en-US"/>
          </a:p>
          <a:p>
            <a:r>
              <a:rPr lang="en-US" u="sng">
                <a:hlinkClick r:id="rId4"/>
              </a:rPr>
              <a:t>Release Ransomware Readiness Assessment CSET v10.3 · </a:t>
            </a:r>
            <a:r>
              <a:rPr lang="en-US" u="sng" err="1">
                <a:hlinkClick r:id="rId4"/>
              </a:rPr>
              <a:t>cisagov</a:t>
            </a:r>
            <a:r>
              <a:rPr lang="en-US" u="sng">
                <a:hlinkClick r:id="rId4"/>
              </a:rPr>
              <a:t>/</a:t>
            </a:r>
            <a:r>
              <a:rPr lang="en-US" u="sng" err="1">
                <a:hlinkClick r:id="rId4"/>
              </a:rPr>
              <a:t>cset</a:t>
            </a:r>
            <a:r>
              <a:rPr lang="en-US" u="sng">
                <a:hlinkClick r:id="rId4"/>
              </a:rPr>
              <a:t> (github.com)</a:t>
            </a:r>
            <a:endParaRPr lang="en-US"/>
          </a:p>
          <a:p>
            <a:r>
              <a:rPr lang="en-US"/>
              <a:t>CIS CSAT Ransomware Business Impact Analysis tool: </a:t>
            </a:r>
            <a:r>
              <a:rPr lang="en-US">
                <a:hlinkClick r:id="rId5"/>
              </a:rPr>
              <a:t>https://bia.cisecurity.org/?next=/dashboard/</a:t>
            </a:r>
            <a:endParaRPr lang="en-US">
              <a:cs typeface="Calibri"/>
              <a:hlinkClick r:id="rId5"/>
            </a:endParaRPr>
          </a:p>
          <a:p>
            <a:endParaRPr lang="en-US">
              <a:cs typeface="Calibri"/>
            </a:endParaRPr>
          </a:p>
          <a:p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https://home.treasury.gov/system/files/126/ofac_ransomware_advisory_10012020_1.pdf</a:t>
            </a:r>
          </a:p>
          <a:p>
            <a:r>
              <a:rPr lang="en-US">
                <a:ea typeface="Calibri" panose="020F0502020204030204"/>
                <a:cs typeface="Calibri"/>
              </a:rPr>
              <a:t>https://iclg.com/practice-areas/sanctions/usa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22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SANS Institute on Twitter: "Do you have the latest SANS #cybersecurity posters like this gem, #CISO Mind Map, from SANS Security Leadership? Download your copy: https://t.co/EGtTUwZEFr https://t.co/ruc8cu85sI" / Twitter</a:t>
            </a:r>
            <a:endParaRPr lang="en-US"/>
          </a:p>
          <a:p>
            <a:endParaRPr lang="en-US"/>
          </a:p>
          <a:p>
            <a:r>
              <a:rPr lang="en-US"/>
              <a:t>https://twitter.com/SANSInstitute/status/1263825718024310784/photo/1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8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UW </a:t>
            </a:r>
            <a:r>
              <a:rPr lang="en-US" err="1">
                <a:cs typeface="Calibri"/>
              </a:rPr>
              <a:t>GoogleSheets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ea typeface="Calibri"/>
                <a:cs typeface="Calibri"/>
              </a:rPr>
              <a:t>https://docs.google.com/spreadsheets/d/14SuyZOHVYs3PnGzfu_sTUigj2LVNbl02fkV0HtJ6fnA/edit?usp=sharing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Ransomware Protection in Windows</a:t>
            </a:r>
            <a:endParaRPr lang="en-US"/>
          </a:p>
          <a:p>
            <a:r>
              <a:rPr lang="en-US">
                <a:hlinkClick r:id="rId3"/>
              </a:rPr>
              <a:t>Sophos Central – IT Connect (uw.edu) </a:t>
            </a:r>
            <a:endParaRPr lang="en-US"/>
          </a:p>
          <a:p>
            <a:endParaRPr lang="en-US"/>
          </a:p>
          <a:p>
            <a:r>
              <a:rPr lang="en-US">
                <a:hlinkClick r:id="rId4"/>
              </a:rPr>
              <a:t>End-of-Support Software Report List (cisecurity.org)</a:t>
            </a:r>
            <a:endParaRPr lang="en-US"/>
          </a:p>
          <a:p>
            <a:endParaRPr lang="en-US"/>
          </a:p>
          <a:p>
            <a:r>
              <a:rPr lang="en-US">
                <a:hlinkClick r:id="rId5"/>
              </a:rPr>
              <a:t>Time to Patch – Krebs on Security  </a:t>
            </a:r>
            <a:endParaRPr lang="en-US"/>
          </a:p>
          <a:p>
            <a:r>
              <a:rPr lang="en-US">
                <a:cs typeface="Calibri"/>
              </a:rPr>
              <a:t>Maybe look at </a:t>
            </a:r>
            <a:r>
              <a:rPr lang="en-US" err="1">
                <a:cs typeface="Calibri"/>
              </a:rPr>
              <a:t>Winget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AutoUpdate</a:t>
            </a:r>
            <a:r>
              <a:rPr lang="en-US">
                <a:cs typeface="Calibri"/>
              </a:rPr>
              <a:t> Windows, Ansible, </a:t>
            </a:r>
            <a:r>
              <a:rPr lang="en-US" err="1">
                <a:cs typeface="Calibri"/>
              </a:rPr>
              <a:t>Chocolatley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AutoPatch</a:t>
            </a:r>
            <a:r>
              <a:rPr lang="en-US">
                <a:cs typeface="Calibri"/>
              </a:rPr>
              <a:t> via Azure tenant/</a:t>
            </a:r>
            <a:r>
              <a:rPr lang="en-US" err="1">
                <a:cs typeface="Calibri"/>
              </a:rPr>
              <a:t>inTune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hlinkClick r:id="rId6"/>
              </a:rPr>
              <a:t>Vulnerability Summary for the Week of August 15, 2022 | CISA</a:t>
            </a:r>
            <a:endParaRPr lang="en-US">
              <a:cs typeface="Calibri"/>
              <a:hlinkClick r:id="rId6"/>
            </a:endParaRPr>
          </a:p>
          <a:p>
            <a:endParaRPr lang="en-US"/>
          </a:p>
          <a:p>
            <a:r>
              <a:rPr lang="en-US">
                <a:hlinkClick r:id="rId7"/>
              </a:rPr>
              <a:t>Cyber </a:t>
            </a:r>
            <a:r>
              <a:rPr lang="en-US" err="1">
                <a:hlinkClick r:id="rId7"/>
              </a:rPr>
              <a:t>Defence</a:t>
            </a:r>
            <a:r>
              <a:rPr lang="en-US">
                <a:hlinkClick r:id="rId7"/>
              </a:rPr>
              <a:t> News for Blue &amp; Purple Teams | Ollie | </a:t>
            </a:r>
            <a:r>
              <a:rPr lang="en-US" err="1">
                <a:hlinkClick r:id="rId7"/>
              </a:rPr>
              <a:t>Substack</a:t>
            </a:r>
            <a:endParaRPr lang="en-US">
              <a:cs typeface="Calibri"/>
              <a:hlinkClick r:id="rId7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err="1"/>
              <a:t>Whats</a:t>
            </a:r>
            <a:r>
              <a:rPr lang="en-US"/>
              <a:t> </a:t>
            </a:r>
            <a:r>
              <a:rPr lang="en-US">
                <a:hlinkClick r:id="rId8"/>
              </a:rPr>
              <a:t>Shodan</a:t>
            </a:r>
            <a:r>
              <a:rPr lang="en-US"/>
              <a:t> or </a:t>
            </a:r>
            <a:r>
              <a:rPr lang="en-US">
                <a:hlinkClick r:id="rId9"/>
              </a:rPr>
              <a:t>Censys.io</a:t>
            </a:r>
            <a:r>
              <a:rPr lang="en-US"/>
              <a:t> look like for your Public IPs? 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hlinkClick r:id="rId10"/>
              </a:rPr>
              <a:t>https://holisticinfosec.blogspot.com/2016/12/the-dfir-hierarchy-of-needs-critical.html</a:t>
            </a:r>
            <a:endParaRPr lang="en-US">
              <a:cs typeface="Calibri"/>
              <a:hlinkClick r:id="rId10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hlinkClick r:id="rId11"/>
              </a:rPr>
              <a:t>FuzzySecurity</a:t>
            </a:r>
            <a:r>
              <a:rPr lang="en-US">
                <a:hlinkClick r:id="rId11"/>
              </a:rPr>
              <a:t>/WWHF-WayWest-2022 at fba2475d2f8dc7b7999cc5994ac340ca1db62090 (github.com)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0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Stories/Reasons: I am A..., Who Helps..., Because...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Email everyone you know letting them know you would never ask for gift cards or  wire transfers</a:t>
            </a:r>
          </a:p>
          <a:p>
            <a:endParaRPr lang="en-US">
              <a:cs typeface="Calibri"/>
            </a:endParaRPr>
          </a:p>
          <a:p>
            <a:r>
              <a:rPr lang="en-US"/>
              <a:t>Security is my after work hobby, so I am passionate about it.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3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Stories/Reasons: I am A..., Who Helps..., Because...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Email everyone you know letting them know you would never ask for gift cards or  wire transfers</a:t>
            </a:r>
          </a:p>
          <a:p>
            <a:endParaRPr lang="en-US">
              <a:cs typeface="Calibri"/>
            </a:endParaRPr>
          </a:p>
          <a:p>
            <a:r>
              <a:rPr lang="en-US"/>
              <a:t>Security is my after work hobby, so I am passionate about it.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1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CyberForce</a:t>
            </a:r>
            <a:r>
              <a:rPr lang="en-US">
                <a:cs typeface="Calibri"/>
              </a:rPr>
              <a:t>: Velociraptor, </a:t>
            </a:r>
            <a:r>
              <a:rPr lang="en-US" err="1">
                <a:cs typeface="Calibri"/>
              </a:rPr>
              <a:t>Blueteam</a:t>
            </a:r>
            <a:r>
              <a:rPr lang="en-US">
                <a:cs typeface="Calibri"/>
              </a:rPr>
              <a:t> Defense tools against Red and Dev Red Team vulns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Training; Phish with device codes, Setup C2 and obfuscate payload, and how to </a:t>
            </a:r>
            <a:r>
              <a:rPr lang="en-US" err="1">
                <a:cs typeface="Calibri"/>
              </a:rPr>
              <a:t>enum</a:t>
            </a:r>
            <a:r>
              <a:rPr lang="en-US">
                <a:cs typeface="Calibri"/>
              </a:rPr>
              <a:t> Teams and Search email.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6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https://screencast-o-matic.com/watch/c36QVQVtUY2</a:t>
            </a:r>
          </a:p>
          <a:p>
            <a:r>
              <a:rPr lang="en-US" dirty="0">
                <a:cs typeface="Calibri"/>
                <a:hlinkClick r:id="rId3"/>
              </a:rPr>
              <a:t>https://tinyurl.com/rpcuser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75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OneDrive Recovery:</a:t>
            </a:r>
          </a:p>
          <a:p>
            <a:r>
              <a:rPr lang="en-US"/>
              <a:t>https://screencast-o-matic.com/watch/c3Qv34VtipM</a:t>
            </a:r>
          </a:p>
          <a:p>
            <a:endParaRPr lang="en-US"/>
          </a:p>
          <a:p>
            <a:r>
              <a:rPr lang="en-US"/>
              <a:t>Restore from </a:t>
            </a:r>
            <a:r>
              <a:rPr lang="en-US" err="1"/>
              <a:t>BackBlaze</a:t>
            </a:r>
            <a:r>
              <a:rPr lang="en-US"/>
              <a:t>:</a:t>
            </a:r>
          </a:p>
          <a:p>
            <a:r>
              <a:rPr lang="en-US"/>
              <a:t>https://screencast-o-matic.com/watch/c3QuqvVtcqw</a:t>
            </a:r>
          </a:p>
          <a:p>
            <a:endParaRPr lang="en-US"/>
          </a:p>
          <a:p>
            <a:r>
              <a:rPr lang="en-US"/>
              <a:t>Sophos Home</a:t>
            </a:r>
          </a:p>
          <a:p>
            <a:r>
              <a:rPr lang="en-US"/>
              <a:t>https://home.sophos.com/en-us</a:t>
            </a:r>
          </a:p>
          <a:p>
            <a:endParaRPr lang="en-US"/>
          </a:p>
          <a:p>
            <a:r>
              <a:rPr lang="en-US"/>
              <a:t>Borg Backup for Linux</a:t>
            </a:r>
          </a:p>
          <a:p>
            <a:r>
              <a:rPr lang="en-US"/>
              <a:t>https://borgbackup.readthedocs.io/en/stable/installation.html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3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3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7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53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2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72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88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89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3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6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55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6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6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68217F4-0F09-5846-AD19-A6CE08BF3AF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9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WSBloodHound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WSBloodHoun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dfirreport.com/" TargetMode="External"/><Relationship Id="rId5" Type="http://schemas.openxmlformats.org/officeDocument/2006/relationships/hyperlink" Target="https://www.cisa.gov/uscert/ncas/alerts/aa22-249a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tinyurl.com/wazuhW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RansomWS" TargetMode="Externa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jessefmoore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tivedirectorypro.com/active-directory-security-best-practice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cypak.com/resources/pp-blog/windows-update-busines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rverspace.us/support/help/how-to-install-chocolatey-package-manager-on-windows-server/" TargetMode="Externa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ninjaone.com/blog/how-to-use-winget-install-software-remotely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cisecurity.org/insights/blog/end-of-support-software-report-lis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tchmypc.com/free-software-update-compliance-dashboard-reports-for-microsoft-sccm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dfirreport.com/2022/08/08/bumblebee-roasts-its-way-to-domain-admi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ackhillsinfosec.com/prompt-zine/" TargetMode="External"/><Relationship Id="rId5" Type="http://schemas.openxmlformats.org/officeDocument/2006/relationships/image" Target="../media/image42.jpeg"/><Relationship Id="rId4" Type="http://schemas.openxmlformats.org/officeDocument/2006/relationships/hyperlink" Target="https://tinyurl.com/JesseSha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oorej1@uw.edu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ssefmoor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iso.uw.edu/education/outreach/workshops/#badthing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Docking+Station+with+Offline+Clone&amp;source=lnms&amp;tbm=isch&amp;sa=X&amp;ved=2ahUKEwiurYvB0IX6AhXlCjQIHbO9Br8Q_AUoA3oECAEQBQ&amp;biw=2155&amp;bih=1096&amp;dpr=1" TargetMode="External"/><Relationship Id="rId3" Type="http://schemas.openxmlformats.org/officeDocument/2006/relationships/hyperlink" Target="https://screencast-o-matic.com/watch/c3Qv34VtipM" TargetMode="External"/><Relationship Id="rId7" Type="http://schemas.openxmlformats.org/officeDocument/2006/relationships/hyperlink" Target="https://home.sophos.com/en-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support.microsoft.com/en-us/windows/turn-on-device-encryption-0c453637-bc88-5f74-5105-741561aae838" TargetMode="External"/><Relationship Id="rId4" Type="http://schemas.openxmlformats.org/officeDocument/2006/relationships/hyperlink" Target="https://support.apple.com/guide/mac-help/encrypt-mac-data-with-filevault-mh11785/ma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A746-C3E6-534F-98DC-C80B7D9CD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164" y="740833"/>
            <a:ext cx="6896269" cy="16108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i="0" u="none" strike="noStrike" dirty="0">
                <a:effectLst/>
                <a:latin typeface="Times New Roman"/>
                <a:cs typeface="Times New Roman"/>
              </a:rPr>
              <a:t>Misconfigurations Cyber Criminals hope you missed</a:t>
            </a:r>
            <a:r>
              <a:rPr lang="en-US" sz="4400" b="1" dirty="0">
                <a:latin typeface="Times New Roman"/>
                <a:cs typeface="Times New Roman"/>
              </a:rPr>
              <a:t>.</a:t>
            </a:r>
            <a:endParaRPr lang="en-US" sz="4400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98455A0-A4FB-BB68-C636-39A5EECFE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202578" cy="861420"/>
          </a:xfrm>
        </p:spPr>
        <p:txBody>
          <a:bodyPr>
            <a:normAutofit/>
          </a:bodyPr>
          <a:lstStyle/>
          <a:p>
            <a:r>
              <a:rPr lang="en-US"/>
              <a:t>...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75AD243-F529-796B-3B59-289125FDB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4" b="7575"/>
          <a:stretch/>
        </p:blipFill>
        <p:spPr>
          <a:xfrm rot="5400000">
            <a:off x="6922217" y="1587735"/>
            <a:ext cx="5909207" cy="3677632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6FB35D-9507-4E18-883E-A61D9FDE2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AE28B-0B1E-D327-8B9A-52573EE868E2}"/>
              </a:ext>
            </a:extLst>
          </p:cNvPr>
          <p:cNvSpPr txBox="1"/>
          <p:nvPr/>
        </p:nvSpPr>
        <p:spPr>
          <a:xfrm>
            <a:off x="816864" y="5913120"/>
            <a:ext cx="48947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Source picture: Black Hills Info Security</a:t>
            </a:r>
          </a:p>
        </p:txBody>
      </p:sp>
    </p:spTree>
    <p:extLst>
      <p:ext uri="{BB962C8B-B14F-4D97-AF65-F5344CB8AC3E}">
        <p14:creationId xmlns:p14="http://schemas.microsoft.com/office/powerpoint/2010/main" val="9990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E980-F9AE-B540-B921-0AC9D600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Active Directory hit by Ransomware! </a:t>
            </a:r>
            <a:r>
              <a:rPr lang="en-US" dirty="0">
                <a:solidFill>
                  <a:srgbClr val="00B0F0"/>
                </a:solidFill>
              </a:rPr>
              <a:t>TIPS!!!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99719-7974-463F-99FA-F0FD0BE3ED10}"/>
              </a:ext>
            </a:extLst>
          </p:cNvPr>
          <p:cNvSpPr txBox="1"/>
          <p:nvPr/>
        </p:nvSpPr>
        <p:spPr>
          <a:xfrm>
            <a:off x="949025" y="3094964"/>
            <a:ext cx="742552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r>
              <a:rPr lang="en-US" sz="2400" b="1" dirty="0"/>
              <a:t>Northshore School district</a:t>
            </a:r>
            <a:r>
              <a:rPr lang="en-US" b="1" dirty="0"/>
              <a:t> </a:t>
            </a:r>
            <a:r>
              <a:rPr lang="en-US" dirty="0"/>
              <a:t>System admins share their experience: </a:t>
            </a:r>
            <a:r>
              <a:rPr lang="en-US" dirty="0">
                <a:ea typeface="+mn-lt"/>
                <a:cs typeface="+mn-lt"/>
              </a:rPr>
              <a:t>https://tinyurl.com/NSRan</a:t>
            </a:r>
          </a:p>
        </p:txBody>
      </p:sp>
      <p:pic>
        <p:nvPicPr>
          <p:cNvPr id="11" name="Picture 2" descr="wanna cry">
            <a:extLst>
              <a:ext uri="{FF2B5EF4-FFF2-40B4-BE49-F238E27FC236}">
                <a16:creationId xmlns:a16="http://schemas.microsoft.com/office/drawing/2014/main" id="{7D6EABB7-05E8-4C1A-AD0B-D3FDB9B3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95" y="4037821"/>
            <a:ext cx="2283769" cy="17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8D5CFE81-6000-4592-B647-A127E0296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756" y="4042570"/>
            <a:ext cx="3491399" cy="27857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AEAB35-49BC-488E-BA5C-8CD08DFDAA7D}"/>
              </a:ext>
            </a:extLst>
          </p:cNvPr>
          <p:cNvSpPr txBox="1"/>
          <p:nvPr/>
        </p:nvSpPr>
        <p:spPr>
          <a:xfrm>
            <a:off x="1015302" y="2411006"/>
            <a:ext cx="7424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what about </a:t>
            </a:r>
            <a:r>
              <a:rPr lang="en-US" sz="2800" b="1">
                <a:ea typeface="+mn-lt"/>
                <a:cs typeface="+mn-lt"/>
              </a:rPr>
              <a:t>all the steps while they are in?</a:t>
            </a:r>
            <a:r>
              <a:rPr lang="en-US" b="1"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B5ECD-06AC-9F66-1C86-C8A14676C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896" y="2010181"/>
            <a:ext cx="8468907" cy="484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3324A1-6982-9EC9-EA30-723DBBFD5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94" y="2011959"/>
            <a:ext cx="8032391" cy="5325218"/>
          </a:xfrm>
          <a:prstGeom prst="rect">
            <a:avLst/>
          </a:prstGeom>
        </p:spPr>
      </p:pic>
      <p:pic>
        <p:nvPicPr>
          <p:cNvPr id="3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B512355-24CF-F702-F77E-03999C852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35" y="453045"/>
            <a:ext cx="9497290" cy="687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07D4-F4B7-444D-A86D-B7101B81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 Assessment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FBCF1-3A55-E933-DE52-318406511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042" y="2190905"/>
            <a:ext cx="3730959" cy="3416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846CF-CAF4-C03F-D30E-62D58920B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631" y="2377968"/>
            <a:ext cx="3263525" cy="3042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EB762-F25D-730E-0C13-7C3AF5BDA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786" y="2356007"/>
            <a:ext cx="4293162" cy="3042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0FDB18-58B6-BC38-5ADD-AF04B36C8CB4}"/>
              </a:ext>
            </a:extLst>
          </p:cNvPr>
          <p:cNvSpPr txBox="1"/>
          <p:nvPr/>
        </p:nvSpPr>
        <p:spPr>
          <a:xfrm>
            <a:off x="8155829" y="6223635"/>
            <a:ext cx="394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https://tinyurl.com/ADefence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2AE6E-5EEB-1986-FCAC-6E599B6F6093}"/>
              </a:ext>
            </a:extLst>
          </p:cNvPr>
          <p:cNvSpPr txBox="1"/>
          <p:nvPr/>
        </p:nvSpPr>
        <p:spPr>
          <a:xfrm>
            <a:off x="794757" y="6042660"/>
            <a:ext cx="40857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hlinkClick r:id="rId6"/>
              </a:rPr>
              <a:t>https://tinyurl.com/WSBloodHound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7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07D4-F4B7-444D-A86D-B7101B81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 Assessment Part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FDB18-58B6-BC38-5ADD-AF04B36C8CB4}"/>
              </a:ext>
            </a:extLst>
          </p:cNvPr>
          <p:cNvSpPr txBox="1"/>
          <p:nvPr/>
        </p:nvSpPr>
        <p:spPr>
          <a:xfrm>
            <a:off x="5776332" y="6137910"/>
            <a:ext cx="62669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hlinkClick r:id="rId3"/>
              </a:rPr>
              <a:t>https://tinyurl.com/WSBloodHound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06DDC-E835-E347-4D89-6AD1B5EA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6" y="1680632"/>
            <a:ext cx="4769884" cy="44240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F63DD-B8C2-38E4-CD0E-857501A5F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080" y="1544176"/>
            <a:ext cx="6537724" cy="4501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4C6646-511C-790C-11D8-3677B679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08" y="1671956"/>
            <a:ext cx="6631618" cy="450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E9228-A258-C063-ACC3-FBF630C5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266" y="1124435"/>
            <a:ext cx="4098804" cy="3361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Go over an attack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91ED97-849F-AA8E-2CC5-F70B492BB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6336" y="1104799"/>
            <a:ext cx="6011373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29185-441A-0632-0464-B149931930F9}"/>
              </a:ext>
            </a:extLst>
          </p:cNvPr>
          <p:cNvSpPr txBox="1"/>
          <p:nvPr/>
        </p:nvSpPr>
        <p:spPr>
          <a:xfrm>
            <a:off x="7660453" y="5194948"/>
            <a:ext cx="409880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u="sng">
              <a:hlinkClick r:id="rId5"/>
            </a:endParaRPr>
          </a:p>
          <a:p>
            <a:r>
              <a:rPr lang="en-US" sz="2400" u="sng">
                <a:cs typeface="Calibri"/>
                <a:hlinkClick r:id="rId6"/>
              </a:rPr>
              <a:t>https://thedfirreport.com/</a:t>
            </a:r>
          </a:p>
          <a:p>
            <a:pPr algn="l"/>
            <a:endParaRPr lang="en-US" sz="2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6CE7E1-FB0A-D2C6-72C2-8BBB6EA8F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388" y="1078508"/>
            <a:ext cx="6351519" cy="46550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C8B2D1-708E-4271-4B18-F17889C1DE63}"/>
              </a:ext>
            </a:extLst>
          </p:cNvPr>
          <p:cNvSpPr txBox="1"/>
          <p:nvPr/>
        </p:nvSpPr>
        <p:spPr>
          <a:xfrm>
            <a:off x="1068388" y="5779492"/>
            <a:ext cx="675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https://tinyurl.com/BruteRatel</a:t>
            </a:r>
          </a:p>
        </p:txBody>
      </p:sp>
    </p:spTree>
    <p:extLst>
      <p:ext uri="{BB962C8B-B14F-4D97-AF65-F5344CB8AC3E}">
        <p14:creationId xmlns:p14="http://schemas.microsoft.com/office/powerpoint/2010/main" val="154794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29185-441A-0632-0464-B149931930F9}"/>
              </a:ext>
            </a:extLst>
          </p:cNvPr>
          <p:cNvSpPr txBox="1"/>
          <p:nvPr/>
        </p:nvSpPr>
        <p:spPr>
          <a:xfrm>
            <a:off x="600265" y="5481135"/>
            <a:ext cx="113039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hlinkClick r:id="rId4"/>
              </a:rPr>
              <a:t>https://tinyurl.com/wazuhWS</a:t>
            </a:r>
            <a:endParaRPr lang="en-US" sz="240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248483-1BBA-D3F7-BB35-6CCC9B2F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4271" y="814659"/>
            <a:ext cx="8212975" cy="465997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E59501-E698-3030-5AEB-543D5B480EBF}"/>
              </a:ext>
            </a:extLst>
          </p:cNvPr>
          <p:cNvSpPr txBox="1"/>
          <p:nvPr/>
        </p:nvSpPr>
        <p:spPr>
          <a:xfrm>
            <a:off x="9244361" y="1984917"/>
            <a:ext cx="241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its not logged it didn’t happen!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7237-92D0-D480-5208-2ADC21347892}"/>
              </a:ext>
            </a:extLst>
          </p:cNvPr>
          <p:cNvSpPr txBox="1"/>
          <p:nvPr/>
        </p:nvSpPr>
        <p:spPr>
          <a:xfrm>
            <a:off x="9244361" y="3512634"/>
            <a:ext cx="208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Need the right data aka such as Sysmon</a:t>
            </a:r>
          </a:p>
        </p:txBody>
      </p:sp>
    </p:spTree>
    <p:extLst>
      <p:ext uri="{BB962C8B-B14F-4D97-AF65-F5344CB8AC3E}">
        <p14:creationId xmlns:p14="http://schemas.microsoft.com/office/powerpoint/2010/main" val="685952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9BEB64F-29B6-1491-9692-B40E1DBB2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3627885"/>
            <a:ext cx="8737750" cy="541953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F3D6F2-F008-1941-3C85-5F08874A9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2237863"/>
            <a:ext cx="11874500" cy="1883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0B70B3-8509-9AAD-E6E8-1CD7F171B322}"/>
              </a:ext>
            </a:extLst>
          </p:cNvPr>
          <p:cNvSpPr txBox="1"/>
          <p:nvPr/>
        </p:nvSpPr>
        <p:spPr>
          <a:xfrm>
            <a:off x="1182030" y="791737"/>
            <a:ext cx="918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Who wants to Simulate Ransomware in Active Directory???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2F8AD-8C44-42F2-5385-A417C0C33AD4}"/>
              </a:ext>
            </a:extLst>
          </p:cNvPr>
          <p:cNvSpPr txBox="1"/>
          <p:nvPr/>
        </p:nvSpPr>
        <p:spPr>
          <a:xfrm>
            <a:off x="4025590" y="1386504"/>
            <a:ext cx="37022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https://tinyurl.com/RansomWS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5B15-D6C6-0B86-D9B9-146DA578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25" y="811827"/>
            <a:ext cx="10325332" cy="720450"/>
          </a:xfrm>
        </p:spPr>
        <p:txBody>
          <a:bodyPr/>
          <a:lstStyle/>
          <a:p>
            <a:r>
              <a:rPr lang="en-US" dirty="0"/>
              <a:t>AD- Early warning detection system (LLMNR)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F6804-2677-623D-80DC-9FEE935E8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4760" y="1532482"/>
            <a:ext cx="8521125" cy="47686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2F571-869C-BCD2-D4A4-88E056782D0E}"/>
              </a:ext>
            </a:extLst>
          </p:cNvPr>
          <p:cNvSpPr txBox="1"/>
          <p:nvPr/>
        </p:nvSpPr>
        <p:spPr>
          <a:xfrm>
            <a:off x="213360" y="6298083"/>
            <a:ext cx="1166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https://tinyurl.com/EarlyDetections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AB37B0-ACCF-E2F2-2673-7D5F6182F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028" y="2897183"/>
            <a:ext cx="8240275" cy="340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F00D6-6F36-3D94-CF85-326666CD9B99}"/>
              </a:ext>
            </a:extLst>
          </p:cNvPr>
          <p:cNvSpPr txBox="1"/>
          <p:nvPr/>
        </p:nvSpPr>
        <p:spPr>
          <a:xfrm>
            <a:off x="830995" y="2491154"/>
            <a:ext cx="26352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  <a:hlinkClick r:id="rId5"/>
              </a:rPr>
              <a:t>https://twitter.com/jessefmoore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2447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3033-5BE4-7912-9BA8-5E264077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Admin Tools ; slow down hacker... to ease your mind...when news hits!</a:t>
            </a:r>
          </a:p>
          <a:p>
            <a:endParaRPr lang="en-US"/>
          </a:p>
        </p:txBody>
      </p:sp>
      <p:sp>
        <p:nvSpPr>
          <p:cNvPr id="8" name="Google Shape;83;p2">
            <a:extLst>
              <a:ext uri="{FF2B5EF4-FFF2-40B4-BE49-F238E27FC236}">
                <a16:creationId xmlns:a16="http://schemas.microsoft.com/office/drawing/2014/main" id="{AF3C6CC3-52B8-9D45-6542-17262A4D3536}"/>
              </a:ext>
            </a:extLst>
          </p:cNvPr>
          <p:cNvSpPr/>
          <p:nvPr/>
        </p:nvSpPr>
        <p:spPr>
          <a:xfrm>
            <a:off x="104797" y="2038191"/>
            <a:ext cx="4830000" cy="4761900"/>
          </a:xfrm>
          <a:prstGeom prst="bracketPair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5;p2">
            <a:extLst>
              <a:ext uri="{FF2B5EF4-FFF2-40B4-BE49-F238E27FC236}">
                <a16:creationId xmlns:a16="http://schemas.microsoft.com/office/drawing/2014/main" id="{E17E0EF0-81C1-1D74-7B33-42A711C86D07}"/>
              </a:ext>
            </a:extLst>
          </p:cNvPr>
          <p:cNvSpPr txBox="1"/>
          <p:nvPr/>
        </p:nvSpPr>
        <p:spPr>
          <a:xfrm>
            <a:off x="-146984" y="2414257"/>
            <a:ext cx="110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135;p2">
            <a:extLst>
              <a:ext uri="{FF2B5EF4-FFF2-40B4-BE49-F238E27FC236}">
                <a16:creationId xmlns:a16="http://schemas.microsoft.com/office/drawing/2014/main" id="{1D0F7C3C-966F-1026-22C9-A084E416874B}"/>
              </a:ext>
            </a:extLst>
          </p:cNvPr>
          <p:cNvSpPr txBox="1"/>
          <p:nvPr/>
        </p:nvSpPr>
        <p:spPr>
          <a:xfrm>
            <a:off x="1135790" y="2195538"/>
            <a:ext cx="139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F9BB6-2429-62EE-5BF6-6A52A08A3501}"/>
              </a:ext>
            </a:extLst>
          </p:cNvPr>
          <p:cNvSpPr txBox="1"/>
          <p:nvPr/>
        </p:nvSpPr>
        <p:spPr>
          <a:xfrm>
            <a:off x="761999" y="2150806"/>
            <a:ext cx="2990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WSUS </a:t>
            </a:r>
            <a:r>
              <a:rPr lang="en-US" b="1">
                <a:cs typeface="Arial"/>
              </a:rPr>
              <a:t>Patch</a:t>
            </a:r>
            <a:r>
              <a:rPr lang="en-US">
                <a:cs typeface="Arial"/>
              </a:rPr>
              <a:t> servers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C31ED-56E8-5459-05CD-2DAD2DA6808B}"/>
              </a:ext>
            </a:extLst>
          </p:cNvPr>
          <p:cNvSpPr txBox="1"/>
          <p:nvPr/>
        </p:nvSpPr>
        <p:spPr>
          <a:xfrm>
            <a:off x="762000" y="2740741"/>
            <a:ext cx="33265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WuFB</a:t>
            </a:r>
            <a:r>
              <a:rPr lang="en-US">
                <a:cs typeface="Arial"/>
              </a:rPr>
              <a:t> </a:t>
            </a:r>
            <a:r>
              <a:rPr lang="en-US" b="1">
                <a:cs typeface="Arial"/>
              </a:rPr>
              <a:t>Patch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oS</a:t>
            </a:r>
            <a:r>
              <a:rPr lang="en-US">
                <a:cs typeface="Arial"/>
              </a:rPr>
              <a:t>/Drivers WS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73C581-EF20-BC1B-500C-14E21E82E069}"/>
              </a:ext>
            </a:extLst>
          </p:cNvPr>
          <p:cNvSpPr txBox="1"/>
          <p:nvPr/>
        </p:nvSpPr>
        <p:spPr>
          <a:xfrm>
            <a:off x="761999" y="3289707"/>
            <a:ext cx="33265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Arial"/>
              </a:rPr>
              <a:t>Patch</a:t>
            </a:r>
            <a:r>
              <a:rPr lang="en-US" err="1">
                <a:cs typeface="Arial"/>
              </a:rPr>
              <a:t>MyPC</a:t>
            </a:r>
            <a:r>
              <a:rPr lang="en-US">
                <a:cs typeface="Arial"/>
              </a:rPr>
              <a:t> 3rd party Apps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62B90-F669-0EF0-EFCE-F5D9F67DA2EA}"/>
              </a:ext>
            </a:extLst>
          </p:cNvPr>
          <p:cNvSpPr txBox="1"/>
          <p:nvPr/>
        </p:nvSpPr>
        <p:spPr>
          <a:xfrm>
            <a:off x="680064" y="3838676"/>
            <a:ext cx="34904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SCCM/MECM Software update/</a:t>
            </a:r>
            <a:r>
              <a:rPr lang="en-US" b="1" dirty="0">
                <a:cs typeface="Arial"/>
              </a:rPr>
              <a:t>Patch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C2F194-C1A5-2DD8-EE3F-12DB790B0CE6}"/>
              </a:ext>
            </a:extLst>
          </p:cNvPr>
          <p:cNvSpPr txBox="1"/>
          <p:nvPr/>
        </p:nvSpPr>
        <p:spPr>
          <a:xfrm>
            <a:off x="680063" y="4630373"/>
            <a:ext cx="40390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2FA </a:t>
            </a:r>
            <a:r>
              <a:rPr lang="en-US" dirty="0">
                <a:cs typeface="Arial"/>
              </a:rPr>
              <a:t>Apps/</a:t>
            </a:r>
            <a:r>
              <a:rPr lang="en-US" b="1" dirty="0">
                <a:cs typeface="Arial"/>
              </a:rPr>
              <a:t>Email </a:t>
            </a:r>
            <a:r>
              <a:rPr lang="en-US" b="1" dirty="0" err="1">
                <a:cs typeface="Arial"/>
              </a:rPr>
              <a:t>MalSpam</a:t>
            </a:r>
            <a:r>
              <a:rPr lang="en-US" dirty="0">
                <a:cs typeface="Arial"/>
              </a:rPr>
              <a:t> Filters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6B78B3-1C32-C43E-19B1-9EE6F438E982}"/>
              </a:ext>
            </a:extLst>
          </p:cNvPr>
          <p:cNvSpPr txBox="1"/>
          <p:nvPr/>
        </p:nvSpPr>
        <p:spPr>
          <a:xfrm>
            <a:off x="560247" y="5200935"/>
            <a:ext cx="41295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Firewall </a:t>
            </a:r>
            <a:r>
              <a:rPr lang="en-US">
                <a:cs typeface="Arial"/>
              </a:rPr>
              <a:t>on Host &amp; Network for Public/Private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35B0A1-80F8-5457-AECA-37FBB902F358}"/>
              </a:ext>
            </a:extLst>
          </p:cNvPr>
          <p:cNvSpPr txBox="1"/>
          <p:nvPr/>
        </p:nvSpPr>
        <p:spPr>
          <a:xfrm>
            <a:off x="589935" y="5970451"/>
            <a:ext cx="4399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LAPS &amp;&amp; </a:t>
            </a:r>
            <a:r>
              <a:rPr lang="en-US" b="1">
                <a:cs typeface="Arial"/>
              </a:rPr>
              <a:t>Separate admin w/Regular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E6D48A-B84E-A7E8-94AE-DCD35F3FA5C6}"/>
              </a:ext>
            </a:extLst>
          </p:cNvPr>
          <p:cNvSpPr txBox="1"/>
          <p:nvPr/>
        </p:nvSpPr>
        <p:spPr>
          <a:xfrm>
            <a:off x="5274509" y="4742545"/>
            <a:ext cx="64427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entury Gothic"/>
                <a:cs typeface="Segoe UI"/>
              </a:rPr>
              <a:t>End Of Life software</a:t>
            </a:r>
          </a:p>
          <a:p>
            <a:endParaRPr lang="en-US">
              <a:solidFill>
                <a:srgbClr val="202729"/>
              </a:solidFill>
              <a:latin typeface="Arial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8B16-A441-A23E-8E28-C3636E37F77F}"/>
              </a:ext>
            </a:extLst>
          </p:cNvPr>
          <p:cNvSpPr txBox="1"/>
          <p:nvPr/>
        </p:nvSpPr>
        <p:spPr>
          <a:xfrm>
            <a:off x="5213286" y="2717562"/>
            <a:ext cx="38677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DR/BC to Recover from incident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8FA58-6D7A-2C58-B7F7-E2B9D3A9AD85}"/>
              </a:ext>
            </a:extLst>
          </p:cNvPr>
          <p:cNvSpPr txBox="1"/>
          <p:nvPr/>
        </p:nvSpPr>
        <p:spPr>
          <a:xfrm>
            <a:off x="5253181" y="3082635"/>
            <a:ext cx="4393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Bitlocker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ea typeface="+mn-lt"/>
                <a:cs typeface="+mn-lt"/>
              </a:rPr>
              <a:t>Filevault</a:t>
            </a:r>
            <a:r>
              <a:rPr lang="en-US">
                <a:ea typeface="+mn-lt"/>
                <a:cs typeface="+mn-lt"/>
              </a:rPr>
              <a:t> prevent lost data</a:t>
            </a:r>
            <a:endParaRPr lang="en-US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E2CBE-F182-3FE9-5D92-12D56A4E185E}"/>
              </a:ext>
            </a:extLst>
          </p:cNvPr>
          <p:cNvSpPr txBox="1"/>
          <p:nvPr/>
        </p:nvSpPr>
        <p:spPr>
          <a:xfrm>
            <a:off x="5253181" y="3607954"/>
            <a:ext cx="4012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729"/>
                </a:solidFill>
                <a:latin typeface="Arial"/>
              </a:rPr>
              <a:t>EDR, Anti Virus​</a:t>
            </a:r>
            <a:r>
              <a:rPr lang="en-US">
                <a:latin typeface="Arial"/>
                <a:ea typeface="Arial"/>
                <a:cs typeface="Arial"/>
              </a:rPr>
              <a:t>​ (turn off AV?)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87115-BDE4-19AC-AEA9-71645E186842}"/>
              </a:ext>
            </a:extLst>
          </p:cNvPr>
          <p:cNvSpPr txBox="1"/>
          <p:nvPr/>
        </p:nvSpPr>
        <p:spPr>
          <a:xfrm>
            <a:off x="5275739" y="4046682"/>
            <a:ext cx="51434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729"/>
                </a:solidFill>
                <a:latin typeface="Arial"/>
              </a:rPr>
              <a:t>Logging (</a:t>
            </a:r>
            <a:r>
              <a:rPr lang="en-US" err="1">
                <a:solidFill>
                  <a:srgbClr val="202729"/>
                </a:solidFill>
                <a:latin typeface="Arial"/>
              </a:rPr>
              <a:t>Wazuh</a:t>
            </a:r>
            <a:r>
              <a:rPr lang="en-US">
                <a:solidFill>
                  <a:srgbClr val="202729"/>
                </a:solidFill>
                <a:latin typeface="Arial"/>
              </a:rPr>
              <a:t>, Elastic, </a:t>
            </a:r>
            <a:r>
              <a:rPr lang="en-US" err="1">
                <a:solidFill>
                  <a:srgbClr val="202729"/>
                </a:solidFill>
                <a:latin typeface="Arial"/>
              </a:rPr>
              <a:t>splunk</a:t>
            </a:r>
            <a:r>
              <a:rPr lang="en-US">
                <a:solidFill>
                  <a:srgbClr val="202729"/>
                </a:solidFill>
                <a:latin typeface="Arial"/>
              </a:rPr>
              <a:t>, Sentinel, Azure Log Analyzer) find malicious/audit</a:t>
            </a:r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D6EB6-C288-EA97-302A-0D2DD5773C06}"/>
              </a:ext>
            </a:extLst>
          </p:cNvPr>
          <p:cNvSpPr txBox="1"/>
          <p:nvPr/>
        </p:nvSpPr>
        <p:spPr>
          <a:xfrm>
            <a:off x="5252983" y="5148477"/>
            <a:ext cx="54436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Pentest high impact (finable, </a:t>
            </a:r>
            <a:r>
              <a:rPr lang="en-US" err="1"/>
              <a:t>etc</a:t>
            </a:r>
            <a:r>
              <a:rPr lang="en-US"/>
              <a:t>) 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2554B-4432-E3E1-5789-58F56E15099D}"/>
              </a:ext>
            </a:extLst>
          </p:cNvPr>
          <p:cNvSpPr txBox="1"/>
          <p:nvPr/>
        </p:nvSpPr>
        <p:spPr>
          <a:xfrm>
            <a:off x="5275937" y="2229063"/>
            <a:ext cx="457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729"/>
                </a:solidFill>
                <a:latin typeface="Arial"/>
                <a:cs typeface="Arial"/>
              </a:rPr>
              <a:t>Password Managers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88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24" grpId="0"/>
      <p:bldP spid="28" grpId="0"/>
      <p:bldP spid="30" grpId="0"/>
      <p:bldP spid="33" grpId="0"/>
      <p:bldP spid="3" grpId="0"/>
      <p:bldP spid="4" grpId="0"/>
      <p:bldP spid="5" grpId="0"/>
      <p:bldP spid="6" grpId="0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3033-5BE4-7912-9BA8-5E264077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20" y="879261"/>
            <a:ext cx="9745943" cy="72045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What's Connected to AD? Need Security Tools Projects?</a:t>
            </a:r>
          </a:p>
          <a:p>
            <a:endParaRPr lang="en-US"/>
          </a:p>
        </p:txBody>
      </p:sp>
      <p:pic>
        <p:nvPicPr>
          <p:cNvPr id="3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B62BA0F7-2D80-4E8B-3607-E0C9A234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126" y="1410080"/>
            <a:ext cx="12488778" cy="6363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47944-5A35-8D64-46FE-2A0015C1717C}"/>
              </a:ext>
            </a:extLst>
          </p:cNvPr>
          <p:cNvSpPr txBox="1"/>
          <p:nvPr/>
        </p:nvSpPr>
        <p:spPr>
          <a:xfrm>
            <a:off x="4253310" y="1487571"/>
            <a:ext cx="302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https://tinyurl.com/xlsProj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25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E9DF1-112A-CD3F-BA16-F31C0496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Checklist –Top 25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BF4C9C-BFB8-B4EA-18D1-BC28D84E2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" r="2" b="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1AD042-26C4-A4D6-6D07-6AB1C7AF1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https://activedirectorypro.com/active-directory-security-best-practices/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048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E5AA-D963-E706-1AEE-3D5127C0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1E47-1664-67AB-0CC8-B55D10ECD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Following presentation contains my thoughts, ideas and </a:t>
            </a:r>
            <a:r>
              <a:rPr lang="en-US" b="1" u="sng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opinions</a:t>
            </a:r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. They do not represent those of my current or past employers.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Any events, characters and company depicted in the course of this presentation are purely fictitious. Any similarity to actual events, characters and company is </a:t>
            </a:r>
            <a:r>
              <a:rPr lang="en-US" b="1" u="sng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merely coincidental</a:t>
            </a:r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. &lt;-Like South Park!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ea typeface="+mn-lt"/>
              <a:cs typeface="+mn-lt"/>
            </a:endParaRPr>
          </a:p>
          <a:p>
            <a:r>
              <a:rPr lang="en-US" b="1" u="sng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Do not </a:t>
            </a:r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use these tactics/techniques presented for evil.</a:t>
            </a:r>
          </a:p>
        </p:txBody>
      </p:sp>
    </p:spTree>
    <p:extLst>
      <p:ext uri="{BB962C8B-B14F-4D97-AF65-F5344CB8AC3E}">
        <p14:creationId xmlns:p14="http://schemas.microsoft.com/office/powerpoint/2010/main" val="24565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D6D5-2661-129E-E32D-B9DF0B42E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Update for Business for Win10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F4BB-70CB-F120-EA63-3D5945A6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573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https://www.policypak.com/resources/pp-blog/windows-update-business/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A573C87-BBF1-95EF-C0F3-6EAA2AF64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804" y="2998758"/>
            <a:ext cx="7201467" cy="38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125F2-FBB6-5DC2-1828-3DD37D6B3A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" r="52684" b="-1"/>
          <a:stretch/>
        </p:blipFill>
        <p:spPr>
          <a:xfrm>
            <a:off x="423337" y="402166"/>
            <a:ext cx="4932951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0CEBA-96BA-0251-5302-934861A1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WSUS for servers OR Chocolatey OR Azure ARC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B5D41-6667-E768-F068-18C05D75FE5C}"/>
              </a:ext>
            </a:extLst>
          </p:cNvPr>
          <p:cNvSpPr txBox="1"/>
          <p:nvPr/>
        </p:nvSpPr>
        <p:spPr>
          <a:xfrm>
            <a:off x="5430671" y="4051678"/>
            <a:ext cx="5985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5"/>
              </a:rPr>
              <a:t>How to Install Chocolatey Package Manager on Windows Server - Serverspace.us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3220-9A00-81FE-2830-F3DB3811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Winget for 3rd party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BB018-F7E0-6193-356B-9D07F5AF0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https://www.ninjaone.com/blog/how-to-use-winget-install-software-remotely/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52CE21-C1B4-9EB1-1801-240E6D94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3" y="3161123"/>
            <a:ext cx="11591498" cy="36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02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B472-691B-CB73-5C57-7EA39BFF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Support Report, &amp; </a:t>
            </a:r>
            <a:r>
              <a:rPr lang="en-US" dirty="0" err="1"/>
              <a:t>PatchMyPC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02CB-C332-DEE5-9895-D3C37592E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902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End of Support software report list from Center for Internet Security.</a:t>
            </a:r>
          </a:p>
          <a:p>
            <a:pPr lvl="1"/>
            <a:r>
              <a:rPr lang="en-US" dirty="0">
                <a:ea typeface="+mn-lt"/>
                <a:cs typeface="+mn-lt"/>
                <a:hlinkClick r:id="rId2"/>
              </a:rPr>
              <a:t>https://www.cisecurity.org/insights/blog/end-of-support-software-report-list</a:t>
            </a: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D38BE1-C8EB-3AB3-8EC5-27067386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3" y="435600"/>
            <a:ext cx="5510462" cy="2039861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981981F-C445-E828-D910-08DB56DAA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46" y="4257886"/>
            <a:ext cx="8571830" cy="59743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29E537-99BA-014D-A27B-AEF697EFD7EF}"/>
              </a:ext>
            </a:extLst>
          </p:cNvPr>
          <p:cNvSpPr txBox="1">
            <a:spLocks/>
          </p:cNvSpPr>
          <p:nvPr/>
        </p:nvSpPr>
        <p:spPr>
          <a:xfrm>
            <a:off x="1125384" y="3620258"/>
            <a:ext cx="8825659" cy="902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ea typeface="+mn-lt"/>
                <a:cs typeface="+mn-lt"/>
              </a:rPr>
              <a:t>PatchMyPC</a:t>
            </a:r>
            <a:r>
              <a:rPr lang="en-US" dirty="0">
                <a:ea typeface="+mn-lt"/>
                <a:cs typeface="+mn-lt"/>
              </a:rPr>
              <a:t> Reports.</a:t>
            </a:r>
          </a:p>
          <a:p>
            <a:pPr lvl="1"/>
            <a:r>
              <a:rPr lang="en-US" dirty="0">
                <a:ea typeface="+mn-lt"/>
                <a:cs typeface="+mn-lt"/>
                <a:hlinkClick r:id="rId5"/>
              </a:rPr>
              <a:t>https://patchmypc.com/free-software-update-compliance-dashboard-reports-for-microsoft-sccm</a:t>
            </a:r>
            <a:endParaRPr lang="en-US" dirty="0">
              <a:ea typeface="+mn-lt"/>
              <a:cs typeface="+mn-lt"/>
            </a:endParaRPr>
          </a:p>
          <a:p>
            <a:pPr marL="457200" lvl="1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B472-691B-CB73-5C57-7EA39BFF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K12 -No Admin</a:t>
            </a:r>
            <a:br>
              <a:rPr lang="en-US" dirty="0"/>
            </a:br>
            <a:r>
              <a:rPr lang="en-US" dirty="0"/>
              <a:t>Use LAPS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02CB-C332-DEE5-9895-D3C37592E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51" y="2364664"/>
            <a:ext cx="4799571" cy="9028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Twitter </a:t>
            </a:r>
            <a:r>
              <a:rPr lang="en-US" dirty="0" err="1">
                <a:ea typeface="+mn-lt"/>
                <a:cs typeface="+mn-lt"/>
              </a:rPr>
              <a:t>AprilMardock</a:t>
            </a:r>
            <a:r>
              <a:rPr lang="en-US" dirty="0">
                <a:ea typeface="+mn-lt"/>
                <a:cs typeface="+mn-lt"/>
              </a:rPr>
              <a:t> K12</a:t>
            </a:r>
          </a:p>
          <a:p>
            <a:r>
              <a:rPr lang="en-US" dirty="0">
                <a:ea typeface="+mn-lt"/>
                <a:cs typeface="+mn-lt"/>
              </a:rPr>
              <a:t>https://twitter.com/aprilmardock/status/1567316804112109568?s=20&amp;t=LtkvmoLC8T9IT2ZMT95cwA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EBDEF33-3E30-2FF9-7B9D-F36F9A35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639" y="452400"/>
            <a:ext cx="6996752" cy="73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5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B472-691B-CB73-5C57-7EA39BFF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02CB-C332-DEE5-9895-D3C37592E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51" y="2364664"/>
            <a:ext cx="4799571" cy="9028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Azure Backups</a:t>
            </a:r>
          </a:p>
          <a:p>
            <a:r>
              <a:rPr lang="en-US" dirty="0">
                <a:ea typeface="+mn-lt"/>
                <a:cs typeface="+mn-lt"/>
              </a:rPr>
              <a:t>Linux Borg backups</a:t>
            </a:r>
          </a:p>
          <a:p>
            <a:r>
              <a:rPr lang="en-US" dirty="0">
                <a:ea typeface="+mn-lt"/>
                <a:cs typeface="+mn-lt"/>
              </a:rPr>
              <a:t>OneDrive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CA33C-102D-24C5-D42C-EEEAC49FFBFA}"/>
              </a:ext>
            </a:extLst>
          </p:cNvPr>
          <p:cNvSpPr txBox="1"/>
          <p:nvPr/>
        </p:nvSpPr>
        <p:spPr>
          <a:xfrm>
            <a:off x="444499" y="3603625"/>
            <a:ext cx="37433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https://screencast-o-matic.com/watch/c3Qv34VtipM</a:t>
            </a:r>
            <a:endParaRPr lang="en-US" dirty="0"/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1363F3-39C8-3655-B9B3-2C5BD980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1403619"/>
            <a:ext cx="7569200" cy="51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8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7279-9748-4CB7-1505-936D5271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02" y="973668"/>
            <a:ext cx="11060780" cy="162938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  <a:hlinkClick r:id="rId3"/>
              </a:rPr>
              <a:t>https://thedfirreport.com/2022/08/08/bumblebee-roasts-its-way-to-domain-admin/</a:t>
            </a:r>
            <a:r>
              <a:rPr lang="en-US" dirty="0">
                <a:ea typeface="+mj-lt"/>
                <a:cs typeface="+mj-lt"/>
              </a:rPr>
              <a:t> 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746F6E-9212-985B-F161-721677F52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2175" y="1894974"/>
            <a:ext cx="9593004" cy="5501773"/>
          </a:xfrm>
        </p:spPr>
      </p:pic>
    </p:spTree>
    <p:extLst>
      <p:ext uri="{BB962C8B-B14F-4D97-AF65-F5344CB8AC3E}">
        <p14:creationId xmlns:p14="http://schemas.microsoft.com/office/powerpoint/2010/main" val="4109976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3FE9-CDB1-8AEC-0DFB-ACA5E79A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24D419-186D-1765-0AE6-A03545D11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783" y="558132"/>
            <a:ext cx="7988107" cy="6597984"/>
          </a:xfrm>
        </p:spPr>
      </p:pic>
    </p:spTree>
    <p:extLst>
      <p:ext uri="{BB962C8B-B14F-4D97-AF65-F5344CB8AC3E}">
        <p14:creationId xmlns:p14="http://schemas.microsoft.com/office/powerpoint/2010/main" val="3591686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FD53-E83C-3A99-123F-57C32CAC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6FC349-735F-3A36-9941-9B1DA1122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6880" y="397711"/>
            <a:ext cx="8228332" cy="6504405"/>
          </a:xfrm>
        </p:spPr>
      </p:pic>
    </p:spTree>
    <p:extLst>
      <p:ext uri="{BB962C8B-B14F-4D97-AF65-F5344CB8AC3E}">
        <p14:creationId xmlns:p14="http://schemas.microsoft.com/office/powerpoint/2010/main" val="1781104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3217-7401-E24F-B0B2-97608709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57" y="795941"/>
            <a:ext cx="5428551" cy="7885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/>
              <a:t>Take aways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1DF89-F1FF-DA9C-8134-6ADC661A63A4}"/>
              </a:ext>
            </a:extLst>
          </p:cNvPr>
          <p:cNvSpPr txBox="1"/>
          <p:nvPr/>
        </p:nvSpPr>
        <p:spPr>
          <a:xfrm>
            <a:off x="1096484" y="1899287"/>
            <a:ext cx="5205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Patch w/</a:t>
            </a:r>
            <a:r>
              <a:rPr lang="en-US" dirty="0" err="1">
                <a:solidFill>
                  <a:srgbClr val="00B0F0"/>
                </a:solidFill>
                <a:ea typeface="+mn-lt"/>
                <a:cs typeface="+mn-lt"/>
              </a:rPr>
              <a:t>WuFB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, 3rdParty, Azure ARC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13B287-B2A1-D8EE-9394-2B3C9EDE558F}"/>
              </a:ext>
            </a:extLst>
          </p:cNvPr>
          <p:cNvSpPr txBox="1"/>
          <p:nvPr/>
        </p:nvSpPr>
        <p:spPr>
          <a:xfrm>
            <a:off x="1097071" y="3063759"/>
            <a:ext cx="5205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Remove Admin rights where possible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3C869-5C6E-B8BE-DF4D-E1B5FB84122D}"/>
              </a:ext>
            </a:extLst>
          </p:cNvPr>
          <p:cNvSpPr txBox="1"/>
          <p:nvPr/>
        </p:nvSpPr>
        <p:spPr>
          <a:xfrm>
            <a:off x="1007419" y="4498091"/>
            <a:ext cx="5205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B0F0"/>
                </a:solidFill>
              </a:rPr>
              <a:t>Resources for Admins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637A4-631F-4488-E82C-241B186B61E3}"/>
              </a:ext>
            </a:extLst>
          </p:cNvPr>
          <p:cNvSpPr txBox="1"/>
          <p:nvPr/>
        </p:nvSpPr>
        <p:spPr>
          <a:xfrm>
            <a:off x="1288467" y="3499857"/>
            <a:ext cx="5205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-Use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BloodHound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to see how far permissions can go in a ransomware attack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7CA376-FA46-8E77-A5BB-B075D6222E56}"/>
              </a:ext>
            </a:extLst>
          </p:cNvPr>
          <p:cNvSpPr txBox="1"/>
          <p:nvPr/>
        </p:nvSpPr>
        <p:spPr>
          <a:xfrm>
            <a:off x="1352174" y="4923041"/>
            <a:ext cx="52059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BloodHound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Wazuh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logging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-Checklist –top 25 AD security &amp; Spreadsheet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A90D-5D60-2939-A7C8-312819954B00}"/>
              </a:ext>
            </a:extLst>
          </p:cNvPr>
          <p:cNvSpPr txBox="1"/>
          <p:nvPr/>
        </p:nvSpPr>
        <p:spPr>
          <a:xfrm>
            <a:off x="1047374" y="5875541"/>
            <a:ext cx="6558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OneDrive Access: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https://tinyurl.com/JesseShare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3" name="Picture 5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8F876F2A-5344-787C-54C1-3CB8B3321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98030" y="1522730"/>
            <a:ext cx="4825999" cy="3644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A9A8E-2A46-B42F-C272-A6A2FE4695F2}"/>
              </a:ext>
            </a:extLst>
          </p:cNvPr>
          <p:cNvSpPr txBox="1"/>
          <p:nvPr/>
        </p:nvSpPr>
        <p:spPr>
          <a:xfrm>
            <a:off x="7680960" y="5730239"/>
            <a:ext cx="349758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https://www.blackhillsinfosec.com/prompt-zine/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5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4" grpId="0"/>
      <p:bldP spid="16" grpId="0"/>
      <p:bldP spid="17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E3C2-FD24-158F-200A-2B97628F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3D6478-3354-DE4E-D8DE-C7B9A97C3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840" y="438662"/>
            <a:ext cx="11416938" cy="8032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CD91D-73FE-618A-CEC3-4F19DBCE6A3F}"/>
              </a:ext>
            </a:extLst>
          </p:cNvPr>
          <p:cNvSpPr txBox="1"/>
          <p:nvPr/>
        </p:nvSpPr>
        <p:spPr>
          <a:xfrm>
            <a:off x="6791093" y="4521746"/>
            <a:ext cx="356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https://tinyurl.com/cisotweet</a:t>
            </a:r>
          </a:p>
        </p:txBody>
      </p:sp>
    </p:spTree>
    <p:extLst>
      <p:ext uri="{BB962C8B-B14F-4D97-AF65-F5344CB8AC3E}">
        <p14:creationId xmlns:p14="http://schemas.microsoft.com/office/powerpoint/2010/main" val="3541833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4" name="Picture 5" descr="A dog on a boat&#10;&#10;Description automatically generated">
            <a:extLst>
              <a:ext uri="{FF2B5EF4-FFF2-40B4-BE49-F238E27FC236}">
                <a16:creationId xmlns:a16="http://schemas.microsoft.com/office/drawing/2014/main" id="{DF125425-C2E6-B686-F193-9649DF701E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2" r="-1" b="15799"/>
          <a:stretch/>
        </p:blipFill>
        <p:spPr>
          <a:xfrm>
            <a:off x="423337" y="402166"/>
            <a:ext cx="4932951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3217-7401-E24F-B0B2-97608709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D7E9-2F70-8B4E-B68C-E81CDD44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061" y="4591665"/>
            <a:ext cx="5428551" cy="162232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Outside of work: 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cap="all" dirty="0">
                <a:solidFill>
                  <a:schemeClr val="tx1"/>
                </a:solidFill>
              </a:rPr>
              <a:t>Look for me on </a:t>
            </a:r>
            <a:r>
              <a:rPr lang="en-US" cap="all" dirty="0" err="1">
                <a:solidFill>
                  <a:schemeClr val="tx1"/>
                </a:solidFill>
              </a:rPr>
              <a:t>disord</a:t>
            </a:r>
            <a:r>
              <a:rPr lang="en-US" cap="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cap="all" dirty="0" err="1">
                <a:solidFill>
                  <a:srgbClr val="00B0F0"/>
                </a:solidFill>
              </a:rPr>
              <a:t>dfir-jesseee</a:t>
            </a:r>
            <a:endParaRPr lang="en-US" cap="all" err="1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@jessefmoore on Twitter</a:t>
            </a:r>
            <a:endParaRPr lang="en-US" cap="al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cap="al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Collab at work: </a:t>
            </a:r>
            <a:r>
              <a:rPr lang="en-US" cap="all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moorej1@uw.edu</a:t>
            </a:r>
            <a:endParaRPr lang="en-US" cap="al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cap="all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ECA73-2ECD-CE2A-5B86-692CD2C31D1E}"/>
              </a:ext>
            </a:extLst>
          </p:cNvPr>
          <p:cNvSpPr txBox="1"/>
          <p:nvPr/>
        </p:nvSpPr>
        <p:spPr>
          <a:xfrm>
            <a:off x="256442" y="1575288"/>
            <a:ext cx="4634278" cy="33887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9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3033-5BE4-7912-9BA8-5E264077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Security Tools Projects</a:t>
            </a:r>
          </a:p>
          <a:p>
            <a:endParaRPr lang="en-US"/>
          </a:p>
        </p:txBody>
      </p:sp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8FA57EB-B46E-C187-3524-301D5B22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98"/>
            <a:ext cx="11649075" cy="8733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307DE6-D93E-114E-19F2-549BFD04D615}"/>
              </a:ext>
            </a:extLst>
          </p:cNvPr>
          <p:cNvSpPr txBox="1"/>
          <p:nvPr/>
        </p:nvSpPr>
        <p:spPr>
          <a:xfrm>
            <a:off x="6265712" y="0"/>
            <a:ext cx="52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https://tinyurl.com/xlsProj</a:t>
            </a:r>
          </a:p>
        </p:txBody>
      </p:sp>
    </p:spTree>
    <p:extLst>
      <p:ext uri="{BB962C8B-B14F-4D97-AF65-F5344CB8AC3E}">
        <p14:creationId xmlns:p14="http://schemas.microsoft.com/office/powerpoint/2010/main" val="25786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A9351-151C-4D96-A47C-808D6ADF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is this?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F2FF20-E037-4733-BF37-3D8AEF6F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92" y="2142964"/>
            <a:ext cx="6359741" cy="871810"/>
          </a:xfrm>
        </p:spPr>
        <p:txBody>
          <a:bodyPr anchor="ctr">
            <a:normAutofit/>
          </a:bodyPr>
          <a:lstStyle/>
          <a:p>
            <a:pPr lvl="1"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Currently</a:t>
            </a:r>
            <a:r>
              <a:rPr lang="en-US" i="1">
                <a:ea typeface="+mn-lt"/>
                <a:cs typeface="+mn-lt"/>
              </a:rPr>
              <a:t>: </a:t>
            </a:r>
            <a:endParaRPr lang="en-US" sz="1800">
              <a:solidFill>
                <a:schemeClr val="tx1"/>
              </a:solidFill>
              <a:ea typeface="+mn-lt"/>
              <a:cs typeface="+mn-lt"/>
            </a:endParaRPr>
          </a:p>
          <a:p>
            <a:pPr marL="1257300" lvl="2">
              <a:spcBef>
                <a:spcPts val="0"/>
              </a:spcBef>
              <a:buFont typeface="Arial,Sans-Serif" charset="2"/>
              <a:buChar char="•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Proud Pet Parent!!! --&gt;Rocky</a:t>
            </a:r>
          </a:p>
          <a:p>
            <a:pPr marL="1028700" lvl="2" indent="0">
              <a:spcBef>
                <a:spcPts val="0"/>
              </a:spcBef>
              <a:buNone/>
            </a:pPr>
            <a:endParaRPr lang="en-US" sz="1800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F1DDF-4185-4057-B25F-459EEDA520E4}"/>
              </a:ext>
            </a:extLst>
          </p:cNvPr>
          <p:cNvSpPr txBox="1"/>
          <p:nvPr/>
        </p:nvSpPr>
        <p:spPr>
          <a:xfrm>
            <a:off x="640214" y="4378084"/>
            <a:ext cx="52420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i="1">
                <a:ea typeface="+mn-lt"/>
                <a:cs typeface="+mn-lt"/>
              </a:rPr>
              <a:t>Education:</a:t>
            </a:r>
            <a:endParaRPr lang="en-US">
              <a:ea typeface="+mn-lt"/>
              <a:cs typeface="+mn-lt"/>
            </a:endParaRPr>
          </a:p>
          <a:p>
            <a:pPr marL="1257300" lvl="2" indent="-34290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Master of Science, Cybersecurity &amp; Info Assurance</a:t>
            </a:r>
          </a:p>
          <a:p>
            <a:pPr marL="1257300" lvl="2" indent="-34290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50+ Industry Certifications</a:t>
            </a:r>
            <a:endParaRPr lang="en-US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A26AE6B-96AD-42B2-ACF0-820CA76F24FF}"/>
              </a:ext>
            </a:extLst>
          </p:cNvPr>
          <p:cNvSpPr txBox="1">
            <a:spLocks/>
          </p:cNvSpPr>
          <p:nvPr/>
        </p:nvSpPr>
        <p:spPr>
          <a:xfrm>
            <a:off x="553186" y="5746905"/>
            <a:ext cx="8197114" cy="746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>
                <a:hlinkClick r:id="rId3"/>
              </a:rPr>
              <a:t>https://www.linkedin.com/in/jessefmoore/</a:t>
            </a:r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</p:txBody>
      </p:sp>
      <p:pic>
        <p:nvPicPr>
          <p:cNvPr id="4" name="Picture 4" descr="A dog on a boat&#10;&#10;Description automatically generated">
            <a:extLst>
              <a:ext uri="{FF2B5EF4-FFF2-40B4-BE49-F238E27FC236}">
                <a16:creationId xmlns:a16="http://schemas.microsoft.com/office/drawing/2014/main" id="{BF3B8314-02DD-49C9-B1EE-9FEE9B0BC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6" b="9816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F374008-D729-EF17-0087-4B3B99362BBB}"/>
              </a:ext>
            </a:extLst>
          </p:cNvPr>
          <p:cNvSpPr txBox="1">
            <a:spLocks/>
          </p:cNvSpPr>
          <p:nvPr/>
        </p:nvSpPr>
        <p:spPr>
          <a:xfrm>
            <a:off x="878692" y="3200239"/>
            <a:ext cx="6359741" cy="1176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i="1">
                <a:ea typeface="+mn-lt"/>
                <a:cs typeface="+mn-lt"/>
              </a:rPr>
              <a:t>Past: </a:t>
            </a:r>
            <a:endParaRPr lang="en-US" sz="1800">
              <a:solidFill>
                <a:schemeClr val="tx1"/>
              </a:solidFill>
              <a:ea typeface="+mn-lt"/>
              <a:cs typeface="+mn-lt"/>
            </a:endParaRPr>
          </a:p>
          <a:p>
            <a:pPr marL="1257300" lvl="2">
              <a:spcBef>
                <a:spcPts val="0"/>
              </a:spcBef>
              <a:buFont typeface="Arial,Sans-Serif" charset="2"/>
              <a:buChar char="•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Pentest, Forensics, Incident Response</a:t>
            </a:r>
          </a:p>
          <a:p>
            <a:pPr marL="1257300" lvl="2">
              <a:spcBef>
                <a:spcPts val="0"/>
              </a:spcBef>
              <a:buFont typeface="Arial,Sans-Serif" charset="2"/>
              <a:buChar char="•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SIEM-As-A-Service</a:t>
            </a:r>
          </a:p>
          <a:p>
            <a:pPr marL="1257300" lvl="2">
              <a:spcBef>
                <a:spcPts val="0"/>
              </a:spcBef>
              <a:buFont typeface="Arial,Sans-Serif" charset="2"/>
              <a:buChar char="•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Vulnerability-As-A-Service</a:t>
            </a:r>
          </a:p>
          <a:p>
            <a:pPr marL="1257300" lvl="2">
              <a:spcBef>
                <a:spcPts val="0"/>
              </a:spcBef>
              <a:buFont typeface="Arial,Sans-Serif" charset="2"/>
              <a:buChar char="•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Admin at Nintendo for 10 years</a:t>
            </a:r>
          </a:p>
          <a:p>
            <a:pPr marL="1257300" lvl="2">
              <a:spcBef>
                <a:spcPts val="0"/>
              </a:spcBef>
              <a:buFont typeface="Arial,Sans-Serif" charset="2"/>
              <a:buChar char="•"/>
            </a:pPr>
            <a:endParaRPr lang="en-US" sz="1800">
              <a:solidFill>
                <a:schemeClr val="tx1"/>
              </a:solidFill>
              <a:ea typeface="+mn-lt"/>
              <a:cs typeface="+mn-lt"/>
            </a:endParaRPr>
          </a:p>
          <a:p>
            <a:pPr marL="1028700" lvl="2" indent="0">
              <a:spcBef>
                <a:spcPts val="0"/>
              </a:spcBef>
              <a:buNone/>
            </a:pP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273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A9351-151C-4D96-A47C-808D6ADF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A26AE6B-96AD-42B2-ACF0-820CA76F24FF}"/>
              </a:ext>
            </a:extLst>
          </p:cNvPr>
          <p:cNvSpPr txBox="1">
            <a:spLocks/>
          </p:cNvSpPr>
          <p:nvPr/>
        </p:nvSpPr>
        <p:spPr>
          <a:xfrm>
            <a:off x="553186" y="5746905"/>
            <a:ext cx="8197114" cy="746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B3764-4175-46BE-924C-8F189854753D}"/>
              </a:ext>
            </a:extLst>
          </p:cNvPr>
          <p:cNvSpPr txBox="1"/>
          <p:nvPr/>
        </p:nvSpPr>
        <p:spPr>
          <a:xfrm>
            <a:off x="1264718" y="2018040"/>
            <a:ext cx="5205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Patching is Cool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2ABEC-8307-C253-FF35-7C2B647B1418}"/>
              </a:ext>
            </a:extLst>
          </p:cNvPr>
          <p:cNvSpPr txBox="1"/>
          <p:nvPr/>
        </p:nvSpPr>
        <p:spPr>
          <a:xfrm>
            <a:off x="1250131" y="2426120"/>
            <a:ext cx="5205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Admin Creds are not cool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D4F0B-E119-4613-C34E-0277D02F8417}"/>
              </a:ext>
            </a:extLst>
          </p:cNvPr>
          <p:cNvSpPr txBox="1"/>
          <p:nvPr/>
        </p:nvSpPr>
        <p:spPr>
          <a:xfrm>
            <a:off x="1264718" y="2855338"/>
            <a:ext cx="5205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Workshop material for Admins</a:t>
            </a:r>
          </a:p>
        </p:txBody>
      </p:sp>
    </p:spTree>
    <p:extLst>
      <p:ext uri="{BB962C8B-B14F-4D97-AF65-F5344CB8AC3E}">
        <p14:creationId xmlns:p14="http://schemas.microsoft.com/office/powerpoint/2010/main" val="1940880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D40B773-7B09-4CA5-ACEF-6D8094970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680A730-D307-4619-A089-699C8994C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00913" y="588083"/>
            <a:ext cx="6053670" cy="5681834"/>
          </a:xfrm>
          <a:custGeom>
            <a:avLst/>
            <a:gdLst>
              <a:gd name="connsiteX0" fmla="*/ 6053670 w 6053670"/>
              <a:gd name="connsiteY0" fmla="*/ 1098 h 5681834"/>
              <a:gd name="connsiteX1" fmla="*/ 6053670 w 6053670"/>
              <a:gd name="connsiteY1" fmla="*/ 1012899 h 5681834"/>
              <a:gd name="connsiteX2" fmla="*/ 6053670 w 6053670"/>
              <a:gd name="connsiteY2" fmla="*/ 1254558 h 5681834"/>
              <a:gd name="connsiteX3" fmla="*/ 6053670 w 6053670"/>
              <a:gd name="connsiteY3" fmla="*/ 5681834 h 5681834"/>
              <a:gd name="connsiteX4" fmla="*/ 0 w 6053670"/>
              <a:gd name="connsiteY4" fmla="*/ 5681834 h 5681834"/>
              <a:gd name="connsiteX5" fmla="*/ 0 w 6053670"/>
              <a:gd name="connsiteY5" fmla="*/ 1249853 h 5681834"/>
              <a:gd name="connsiteX6" fmla="*/ 0 w 6053670"/>
              <a:gd name="connsiteY6" fmla="*/ 1012899 h 5681834"/>
              <a:gd name="connsiteX7" fmla="*/ 0 w 6053670"/>
              <a:gd name="connsiteY7" fmla="*/ 0 h 5681834"/>
              <a:gd name="connsiteX8" fmla="*/ 35717 w 6053670"/>
              <a:gd name="connsiteY8" fmla="*/ 5488 h 5681834"/>
              <a:gd name="connsiteX9" fmla="*/ 140445 w 6053670"/>
              <a:gd name="connsiteY9" fmla="*/ 21641 h 5681834"/>
              <a:gd name="connsiteX10" fmla="*/ 216722 w 6053670"/>
              <a:gd name="connsiteY10" fmla="*/ 32932 h 5681834"/>
              <a:gd name="connsiteX11" fmla="*/ 307527 w 6053670"/>
              <a:gd name="connsiteY11" fmla="*/ 44850 h 5681834"/>
              <a:gd name="connsiteX12" fmla="*/ 415282 w 6053670"/>
              <a:gd name="connsiteY12" fmla="*/ 59121 h 5681834"/>
              <a:gd name="connsiteX13" fmla="*/ 534539 w 6053670"/>
              <a:gd name="connsiteY13" fmla="*/ 74175 h 5681834"/>
              <a:gd name="connsiteX14" fmla="*/ 668931 w 6053670"/>
              <a:gd name="connsiteY14" fmla="*/ 90014 h 5681834"/>
              <a:gd name="connsiteX15" fmla="*/ 815430 w 6053670"/>
              <a:gd name="connsiteY15" fmla="*/ 106794 h 5681834"/>
              <a:gd name="connsiteX16" fmla="*/ 974641 w 6053670"/>
              <a:gd name="connsiteY16" fmla="*/ 123574 h 5681834"/>
              <a:gd name="connsiteX17" fmla="*/ 1144144 w 6053670"/>
              <a:gd name="connsiteY17" fmla="*/ 140667 h 5681834"/>
              <a:gd name="connsiteX18" fmla="*/ 1326965 w 6053670"/>
              <a:gd name="connsiteY18" fmla="*/ 156506 h 5681834"/>
              <a:gd name="connsiteX19" fmla="*/ 1518261 w 6053670"/>
              <a:gd name="connsiteY19" fmla="*/ 171717 h 5681834"/>
              <a:gd name="connsiteX20" fmla="*/ 1720453 w 6053670"/>
              <a:gd name="connsiteY20" fmla="*/ 185518 h 5681834"/>
              <a:gd name="connsiteX21" fmla="*/ 1931121 w 6053670"/>
              <a:gd name="connsiteY21" fmla="*/ 198690 h 5681834"/>
              <a:gd name="connsiteX22" fmla="*/ 2150869 w 6053670"/>
              <a:gd name="connsiteY22" fmla="*/ 211079 h 5681834"/>
              <a:gd name="connsiteX23" fmla="*/ 2263467 w 6053670"/>
              <a:gd name="connsiteY23" fmla="*/ 215470 h 5681834"/>
              <a:gd name="connsiteX24" fmla="*/ 2378487 w 6053670"/>
              <a:gd name="connsiteY24" fmla="*/ 220332 h 5681834"/>
              <a:gd name="connsiteX25" fmla="*/ 2495323 w 6053670"/>
              <a:gd name="connsiteY25" fmla="*/ 224879 h 5681834"/>
              <a:gd name="connsiteX26" fmla="*/ 2612764 w 6053670"/>
              <a:gd name="connsiteY26" fmla="*/ 227859 h 5681834"/>
              <a:gd name="connsiteX27" fmla="*/ 2732627 w 6053670"/>
              <a:gd name="connsiteY27" fmla="*/ 230525 h 5681834"/>
              <a:gd name="connsiteX28" fmla="*/ 2853700 w 6053670"/>
              <a:gd name="connsiteY28" fmla="*/ 233348 h 5681834"/>
              <a:gd name="connsiteX29" fmla="*/ 2977195 w 6053670"/>
              <a:gd name="connsiteY29" fmla="*/ 235229 h 5681834"/>
              <a:gd name="connsiteX30" fmla="*/ 3101901 w 6053670"/>
              <a:gd name="connsiteY30" fmla="*/ 235229 h 5681834"/>
              <a:gd name="connsiteX31" fmla="*/ 3227817 w 6053670"/>
              <a:gd name="connsiteY31" fmla="*/ 236170 h 5681834"/>
              <a:gd name="connsiteX32" fmla="*/ 3354944 w 6053670"/>
              <a:gd name="connsiteY32" fmla="*/ 235229 h 5681834"/>
              <a:gd name="connsiteX33" fmla="*/ 3483887 w 6053670"/>
              <a:gd name="connsiteY33" fmla="*/ 233348 h 5681834"/>
              <a:gd name="connsiteX34" fmla="*/ 3612830 w 6053670"/>
              <a:gd name="connsiteY34" fmla="*/ 231623 h 5681834"/>
              <a:gd name="connsiteX35" fmla="*/ 3743590 w 6053670"/>
              <a:gd name="connsiteY35" fmla="*/ 227859 h 5681834"/>
              <a:gd name="connsiteX36" fmla="*/ 3875560 w 6053670"/>
              <a:gd name="connsiteY36" fmla="*/ 223938 h 5681834"/>
              <a:gd name="connsiteX37" fmla="*/ 4007530 w 6053670"/>
              <a:gd name="connsiteY37" fmla="*/ 219391 h 5681834"/>
              <a:gd name="connsiteX38" fmla="*/ 4140710 w 6053670"/>
              <a:gd name="connsiteY38" fmla="*/ 212961 h 5681834"/>
              <a:gd name="connsiteX39" fmla="*/ 4275102 w 6053670"/>
              <a:gd name="connsiteY39" fmla="*/ 205277 h 5681834"/>
              <a:gd name="connsiteX40" fmla="*/ 4410098 w 6053670"/>
              <a:gd name="connsiteY40" fmla="*/ 197907 h 5681834"/>
              <a:gd name="connsiteX41" fmla="*/ 4545096 w 6053670"/>
              <a:gd name="connsiteY41" fmla="*/ 188498 h 5681834"/>
              <a:gd name="connsiteX42" fmla="*/ 4681909 w 6053670"/>
              <a:gd name="connsiteY42" fmla="*/ 177207 h 5681834"/>
              <a:gd name="connsiteX43" fmla="*/ 4816905 w 6053670"/>
              <a:gd name="connsiteY43" fmla="*/ 165916 h 5681834"/>
              <a:gd name="connsiteX44" fmla="*/ 4954323 w 6053670"/>
              <a:gd name="connsiteY44" fmla="*/ 152899 h 5681834"/>
              <a:gd name="connsiteX45" fmla="*/ 5092347 w 6053670"/>
              <a:gd name="connsiteY45" fmla="*/ 138629 h 5681834"/>
              <a:gd name="connsiteX46" fmla="*/ 5228555 w 6053670"/>
              <a:gd name="connsiteY46" fmla="*/ 123574 h 5681834"/>
              <a:gd name="connsiteX47" fmla="*/ 5366578 w 6053670"/>
              <a:gd name="connsiteY47" fmla="*/ 106010 h 5681834"/>
              <a:gd name="connsiteX48" fmla="*/ 5503997 w 6053670"/>
              <a:gd name="connsiteY48" fmla="*/ 87192 h 5681834"/>
              <a:gd name="connsiteX49" fmla="*/ 5642020 w 6053670"/>
              <a:gd name="connsiteY49" fmla="*/ 68530 h 5681834"/>
              <a:gd name="connsiteX50" fmla="*/ 5779438 w 6053670"/>
              <a:gd name="connsiteY50" fmla="*/ 46733 h 5681834"/>
              <a:gd name="connsiteX51" fmla="*/ 5916251 w 6053670"/>
              <a:gd name="connsiteY51" fmla="*/ 24464 h 568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681834">
                <a:moveTo>
                  <a:pt x="6053670" y="1098"/>
                </a:moveTo>
                <a:lnTo>
                  <a:pt x="6053670" y="1012899"/>
                </a:lnTo>
                <a:lnTo>
                  <a:pt x="6053670" y="1254558"/>
                </a:lnTo>
                <a:lnTo>
                  <a:pt x="6053670" y="5681834"/>
                </a:lnTo>
                <a:lnTo>
                  <a:pt x="0" y="5681834"/>
                </a:lnTo>
                <a:lnTo>
                  <a:pt x="0" y="1249853"/>
                </a:lnTo>
                <a:lnTo>
                  <a:pt x="0" y="101289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9768AB41-1F45-4D7D-8E9F-F32F00C12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22CC7380-78F8-4871-A3DB-C4F04F39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59838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1D80B-4712-F143-B590-5FC825E3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373877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What has Jesse Been up to?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4FA2E53-B132-494A-BD39-D0FF6158E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CE946-0280-0746-85E1-BDFC32FF3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373877" cy="79276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Since we last met…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C27DC-6126-4F60-8F40-73179A5F03AB}"/>
              </a:ext>
            </a:extLst>
          </p:cNvPr>
          <p:cNvSpPr txBox="1"/>
          <p:nvPr/>
        </p:nvSpPr>
        <p:spPr>
          <a:xfrm>
            <a:off x="479204" y="3092749"/>
            <a:ext cx="6442003" cy="723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I’ve been working on </a:t>
            </a:r>
            <a:r>
              <a:rPr lang="en-US" i="1"/>
              <a:t>building </a:t>
            </a:r>
            <a:r>
              <a:rPr lang="en-US" i="1" err="1"/>
              <a:t>CyberForce</a:t>
            </a:r>
            <a:r>
              <a:rPr lang="en-US" i="1"/>
              <a:t> Comp</a:t>
            </a:r>
            <a:r>
              <a:rPr lang="en-US"/>
              <a:t>.</a:t>
            </a:r>
          </a:p>
          <a:p>
            <a:pPr>
              <a:spcAft>
                <a:spcPts val="600"/>
              </a:spcAft>
            </a:pPr>
            <a:r>
              <a:rPr lang="en-US"/>
              <a:t>https://tinyurl.com/cybforce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32E76-C124-4255-A57A-EB71156F5099}"/>
              </a:ext>
            </a:extLst>
          </p:cNvPr>
          <p:cNvSpPr txBox="1"/>
          <p:nvPr/>
        </p:nvSpPr>
        <p:spPr>
          <a:xfrm>
            <a:off x="479205" y="4016892"/>
            <a:ext cx="5665254" cy="723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/>
              <a:t>REN-ISAC </a:t>
            </a:r>
            <a:r>
              <a:rPr lang="en-US" err="1"/>
              <a:t>Pentester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0E3CE-C959-B816-63DF-94FF2C2EF728}"/>
              </a:ext>
            </a:extLst>
          </p:cNvPr>
          <p:cNvSpPr txBox="1"/>
          <p:nvPr/>
        </p:nvSpPr>
        <p:spPr>
          <a:xfrm>
            <a:off x="660148" y="5243465"/>
            <a:ext cx="53189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CISO workshops; </a:t>
            </a:r>
            <a:r>
              <a:rPr lang="en-US">
                <a:ea typeface="+mn-lt"/>
                <a:cs typeface="+mn-lt"/>
                <a:hlinkClick r:id="rId3"/>
              </a:rPr>
              <a:t>https://ciso.uw.edu/education/outreach/workshops/#badthings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6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E3EB16-7280-3697-2A20-71E11F207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24" y="3288938"/>
            <a:ext cx="5640473" cy="323540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C35D0-5424-2397-1ADC-193F39578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99147"/>
            <a:ext cx="5626100" cy="31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3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E76E327-E0B7-1E67-FC4A-0A79849B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555" y="1369819"/>
            <a:ext cx="5019304" cy="5869972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88B8B1-49D7-4BC1-E09F-8A2B2FCD5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90" y="715790"/>
            <a:ext cx="5622965" cy="473368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3BB6A88-7838-4668-F31F-79DBFB8E8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6" y="4399095"/>
            <a:ext cx="5791199" cy="2374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5558D2-8340-EADC-3CB0-41940F380F37}"/>
              </a:ext>
            </a:extLst>
          </p:cNvPr>
          <p:cNvSpPr txBox="1"/>
          <p:nvPr/>
        </p:nvSpPr>
        <p:spPr>
          <a:xfrm>
            <a:off x="6619874" y="682624"/>
            <a:ext cx="3309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https://tinyurl.com/rpcuser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6259-6D0D-D0F9-AF5B-2CE3F46F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misconfig</a:t>
            </a:r>
            <a:r>
              <a:rPr lang="en-US"/>
              <a:t> at Home?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3513A-C50C-813C-14D5-2FB3B918CF6B}"/>
              </a:ext>
            </a:extLst>
          </p:cNvPr>
          <p:cNvSpPr txBox="1"/>
          <p:nvPr/>
        </p:nvSpPr>
        <p:spPr>
          <a:xfrm>
            <a:off x="1259481" y="5310132"/>
            <a:ext cx="5235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OneDrive Cloud: </a:t>
            </a:r>
            <a:r>
              <a:rPr lang="en-US">
                <a:ea typeface="+mn-lt"/>
                <a:cs typeface="+mn-lt"/>
                <a:hlinkClick r:id="rId3"/>
              </a:rPr>
              <a:t>https://screencast-o-matic.com/watch/c3Qv34VtipM</a:t>
            </a:r>
            <a:r>
              <a:rPr lang="en-US">
                <a:ea typeface="+mn-lt"/>
                <a:cs typeface="+mn-lt"/>
              </a:rPr>
              <a:t>  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50737-568D-51D3-09E2-3348D0F1115F}"/>
              </a:ext>
            </a:extLst>
          </p:cNvPr>
          <p:cNvSpPr txBox="1"/>
          <p:nvPr/>
        </p:nvSpPr>
        <p:spPr>
          <a:xfrm>
            <a:off x="1259481" y="3748433"/>
            <a:ext cx="52807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Turn on Encryption: </a:t>
            </a:r>
            <a:r>
              <a:rPr lang="en-US">
                <a:hlinkClick r:id="rId4"/>
              </a:rPr>
              <a:t>File Vault</a:t>
            </a:r>
            <a:r>
              <a:rPr lang="en-US"/>
              <a:t> &amp; </a:t>
            </a:r>
            <a:r>
              <a:rPr lang="en-US" err="1">
                <a:hlinkClick r:id="rId5"/>
              </a:rPr>
              <a:t>Bitlocker</a:t>
            </a:r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42EFF90-AFA5-C1FA-5BB8-3219065F4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303" y="3787093"/>
            <a:ext cx="4160683" cy="2929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6B4C75-635E-BADB-C7A5-1FDC8A117CF9}"/>
              </a:ext>
            </a:extLst>
          </p:cNvPr>
          <p:cNvSpPr txBox="1"/>
          <p:nvPr/>
        </p:nvSpPr>
        <p:spPr>
          <a:xfrm>
            <a:off x="1259481" y="4390783"/>
            <a:ext cx="46981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hlinkClick r:id="rId7"/>
              </a:rPr>
              <a:t>Sophos Home https://home.sophos.com/en-us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22C1D-C1B0-9FEE-B266-BCCFCEF4AB89}"/>
              </a:ext>
            </a:extLst>
          </p:cNvPr>
          <p:cNvSpPr txBox="1"/>
          <p:nvPr/>
        </p:nvSpPr>
        <p:spPr>
          <a:xfrm>
            <a:off x="1259481" y="2571774"/>
            <a:ext cx="510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entury Gothic"/>
                <a:ea typeface="Arial"/>
                <a:cs typeface="Arial"/>
              </a:rPr>
              <a:t>Windows Update on​​​</a:t>
            </a:r>
            <a:endParaRPr lang="en-US">
              <a:hlinkClick r:id="rId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994338-8787-A0D9-FA7C-DE554C589A86}"/>
              </a:ext>
            </a:extLst>
          </p:cNvPr>
          <p:cNvSpPr txBox="1"/>
          <p:nvPr/>
        </p:nvSpPr>
        <p:spPr>
          <a:xfrm>
            <a:off x="1259481" y="3144743"/>
            <a:ext cx="52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Router/</a:t>
            </a:r>
            <a:r>
              <a:rPr lang="en-US" err="1">
                <a:ea typeface="+mn-lt"/>
                <a:cs typeface="+mn-lt"/>
              </a:rPr>
              <a:t>WiFi</a:t>
            </a:r>
            <a:r>
              <a:rPr lang="en-US">
                <a:ea typeface="+mn-lt"/>
                <a:cs typeface="+mn-lt"/>
              </a:rPr>
              <a:t> default pass, Firmware update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2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2022_Ransomware</Template>
  <Application>Microsoft Office PowerPoint</Application>
  <PresentationFormat>Widescreen</PresentationFormat>
  <Slides>30</Slides>
  <Notes>25</Notes>
  <HiddenSlides>10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Ion Boardroom</vt:lpstr>
      <vt:lpstr>Misconfigurations Cyber Criminals hope you missed.</vt:lpstr>
      <vt:lpstr>Disclaimer</vt:lpstr>
      <vt:lpstr>PowerPoint Presentation</vt:lpstr>
      <vt:lpstr>Security Tools Projects </vt:lpstr>
      <vt:lpstr>Who is this?</vt:lpstr>
      <vt:lpstr>Agenda</vt:lpstr>
      <vt:lpstr>What has Jesse Been up to?</vt:lpstr>
      <vt:lpstr>PowerPoint Presentation</vt:lpstr>
      <vt:lpstr>misconfig at Home?</vt:lpstr>
      <vt:lpstr>School Active Directory hit by Ransomware! TIPS!!!</vt:lpstr>
      <vt:lpstr>AD Assessment</vt:lpstr>
      <vt:lpstr>AD Assessment Part 2</vt:lpstr>
      <vt:lpstr>Go over an attack</vt:lpstr>
      <vt:lpstr>PowerPoint Presentation</vt:lpstr>
      <vt:lpstr>PowerPoint Presentation</vt:lpstr>
      <vt:lpstr>AD- Early warning detection system (LLMNR)</vt:lpstr>
      <vt:lpstr>Admin Tools ; slow down hacker... to ease your mind...when news hits! </vt:lpstr>
      <vt:lpstr>What's Connected to AD? Need Security Tools Projects? </vt:lpstr>
      <vt:lpstr>Checklist –Top 25</vt:lpstr>
      <vt:lpstr>Windows Update for Business for Win10</vt:lpstr>
      <vt:lpstr>WSUS for servers OR Chocolatey OR Azure ARC </vt:lpstr>
      <vt:lpstr>Winget for 3rd party apps</vt:lpstr>
      <vt:lpstr>End of Support Report, &amp; PatchMyPC</vt:lpstr>
      <vt:lpstr>K12 -No Admin Use LAPS</vt:lpstr>
      <vt:lpstr>Backups?</vt:lpstr>
      <vt:lpstr>https://thedfirreport.com/2022/08/08/bumblebee-roasts-its-way-to-domain-admin/   </vt:lpstr>
      <vt:lpstr>Prevent</vt:lpstr>
      <vt:lpstr>Detect</vt:lpstr>
      <vt:lpstr>Take 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Ransomware &amp; Tools</dc:title>
  <dc:creator>Jesse F Moore</dc:creator>
  <cp:revision>438</cp:revision>
  <dcterms:created xsi:type="dcterms:W3CDTF">2022-09-27T14:36:41Z</dcterms:created>
  <dcterms:modified xsi:type="dcterms:W3CDTF">2022-11-22T15:49:03Z</dcterms:modified>
</cp:coreProperties>
</file>